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78" r:id="rId4"/>
    <p:sldId id="260" r:id="rId5"/>
    <p:sldId id="280" r:id="rId6"/>
    <p:sldId id="279" r:id="rId7"/>
    <p:sldId id="261" r:id="rId8"/>
    <p:sldId id="262" r:id="rId9"/>
    <p:sldId id="259" r:id="rId10"/>
    <p:sldId id="277" r:id="rId11"/>
    <p:sldId id="264" r:id="rId12"/>
    <p:sldId id="265" r:id="rId13"/>
    <p:sldId id="266" r:id="rId14"/>
    <p:sldId id="267" r:id="rId15"/>
    <p:sldId id="263" r:id="rId16"/>
    <p:sldId id="291" r:id="rId17"/>
    <p:sldId id="268" r:id="rId18"/>
    <p:sldId id="270" r:id="rId19"/>
    <p:sldId id="271" r:id="rId20"/>
    <p:sldId id="272" r:id="rId21"/>
    <p:sldId id="273" r:id="rId22"/>
    <p:sldId id="274" r:id="rId23"/>
    <p:sldId id="275" r:id="rId24"/>
    <p:sldId id="276" r:id="rId25"/>
    <p:sldId id="292" r:id="rId26"/>
    <p:sldId id="293" r:id="rId27"/>
    <p:sldId id="289" r:id="rId28"/>
    <p:sldId id="281" r:id="rId29"/>
    <p:sldId id="282" r:id="rId30"/>
    <p:sldId id="283" r:id="rId31"/>
    <p:sldId id="286" r:id="rId32"/>
    <p:sldId id="284" r:id="rId33"/>
    <p:sldId id="285" r:id="rId3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4B04"/>
    <a:srgbClr val="9900CC"/>
    <a:srgbClr val="FF9900"/>
    <a:srgbClr val="D99B01"/>
    <a:srgbClr val="FF66CC"/>
    <a:srgbClr val="FF67AC"/>
    <a:srgbClr val="CC0099"/>
    <a:srgbClr val="FFDC47"/>
    <a:srgbClr val="5EEC3C"/>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90" d="100"/>
          <a:sy n="90" d="100"/>
        </p:scale>
        <p:origin x="162" y="66"/>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EE2D15-F25E-40A4-A10A-4C9AFA0BFA6E}" type="datetimeFigureOut">
              <a:rPr lang="en-US" smtClean="0"/>
              <a:t>7/23/2020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5AC8A1-FE35-4092-9242-A4D70C7FFD2F}" type="slidenum">
              <a:rPr lang="en-US" smtClean="0"/>
              <a:t>‹#›</a:t>
            </a:fld>
            <a:endParaRPr lang="en-US"/>
          </a:p>
        </p:txBody>
      </p:sp>
    </p:spTree>
    <p:extLst>
      <p:ext uri="{BB962C8B-B14F-4D97-AF65-F5344CB8AC3E}">
        <p14:creationId xmlns:p14="http://schemas.microsoft.com/office/powerpoint/2010/main" val="3245162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50B06-B074-48FC-8CFD-53D2CD8FB95F}" type="slidenum">
              <a:rPr lang="en-US" smtClean="0"/>
              <a:t>4</a:t>
            </a:fld>
            <a:endParaRPr lang="en-US" dirty="0"/>
          </a:p>
        </p:txBody>
      </p:sp>
    </p:spTree>
    <p:extLst>
      <p:ext uri="{BB962C8B-B14F-4D97-AF65-F5344CB8AC3E}">
        <p14:creationId xmlns:p14="http://schemas.microsoft.com/office/powerpoint/2010/main" val="3178504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350B06-B074-48FC-8CFD-53D2CD8FB9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4841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5318" y="2724455"/>
            <a:ext cx="8093364" cy="1231117"/>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25317" y="1350110"/>
            <a:ext cx="8093366" cy="1068936"/>
          </a:xfrm>
        </p:spPr>
        <p:txBody>
          <a:bodyPr>
            <a:normAutofit/>
          </a:bodyPr>
          <a:lstStyle>
            <a:lvl1pPr marL="0" indent="0" algn="l">
              <a:buNone/>
              <a:defRPr sz="2800" b="0" i="0">
                <a:solidFill>
                  <a:srgbClr val="0020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7/23/2020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7/23/2020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xmlns="" id="{C83626FB-E8F8-4803-8EC8-BF03248BCFA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28470"/>
            <a:ext cx="8246070" cy="916229"/>
          </a:xfrm>
        </p:spPr>
        <p:txBody>
          <a:bodyPr>
            <a:normAutofit/>
          </a:bodyPr>
          <a:lstStyle>
            <a:lvl1pPr algn="l">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350111"/>
            <a:ext cx="8246070" cy="3359504"/>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1670" y="433880"/>
            <a:ext cx="6260905" cy="572644"/>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01670" y="1198559"/>
            <a:ext cx="6260905" cy="3511061"/>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7/23/2020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7/23/2020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7/23/2020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4" y="128470"/>
            <a:ext cx="8246071" cy="763525"/>
          </a:xfrm>
        </p:spPr>
        <p:txBody>
          <a:bodyPr>
            <a:normAutofit/>
          </a:bodyPr>
          <a:lstStyle>
            <a:lvl1pPr algn="l">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20"/>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087040"/>
            <a:ext cx="4040188" cy="2137871"/>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087040"/>
            <a:ext cx="4041775" cy="2137871"/>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7/23/2020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7/23/2020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7/23/2020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7/23/2020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7/23/2020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xmlns="" id="{C20DFF02-B701-4741-A3EA-0F184D940169}"/>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latin typeface="Dubai" panose="020B0503030403030204" pitchFamily="34" charset="-78"/>
              </a:rPr>
              <a:t>This presentation uses a free template provided by FPPT.com</a:t>
            </a:r>
          </a:p>
          <a:p>
            <a:r>
              <a:rPr lang="en-US" sz="1400">
                <a:solidFill>
                  <a:schemeClr val="bg1">
                    <a:lumMod val="65000"/>
                  </a:schemeClr>
                </a:solidFill>
                <a:latin typeface="Dubai" panose="020B0503030403030204" pitchFamily="34" charset="-78"/>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005" y="2877160"/>
            <a:ext cx="4679700" cy="1221056"/>
          </a:xfrm>
        </p:spPr>
        <p:txBody>
          <a:bodyPr>
            <a:normAutofit fontScale="90000"/>
          </a:bodyPr>
          <a:lstStyle/>
          <a:p>
            <a:r>
              <a:rPr lang="en-US" sz="4000" dirty="0" smtClean="0">
                <a:latin typeface="Times New Roman" panose="02020603050405020304" pitchFamily="18" charset="0"/>
                <a:cs typeface="Times New Roman" panose="02020603050405020304" pitchFamily="18" charset="0"/>
              </a:rPr>
              <a:t>Introduction to Artificial </a:t>
            </a:r>
            <a:r>
              <a:rPr lang="en-US" sz="4000" dirty="0">
                <a:latin typeface="Times New Roman" panose="02020603050405020304" pitchFamily="18" charset="0"/>
                <a:cs typeface="Times New Roman" panose="02020603050405020304" pitchFamily="18" charset="0"/>
              </a:rPr>
              <a:t>Intelligence </a:t>
            </a:r>
            <a:r>
              <a:rPr lang="en-US" dirty="0"/>
              <a:t/>
            </a:r>
            <a:br>
              <a:rPr lang="en-US" dirty="0"/>
            </a:br>
            <a:endParaRPr lang="en-US" dirty="0"/>
          </a:p>
        </p:txBody>
      </p:sp>
      <p:sp>
        <p:nvSpPr>
          <p:cNvPr id="3" name="Subtitle 2"/>
          <p:cNvSpPr>
            <a:spLocks noGrp="1"/>
          </p:cNvSpPr>
          <p:nvPr>
            <p:ph type="subTitle" idx="1"/>
          </p:nvPr>
        </p:nvSpPr>
        <p:spPr>
          <a:xfrm>
            <a:off x="7015280" y="4332033"/>
            <a:ext cx="8093366" cy="1068936"/>
          </a:xfrm>
        </p:spPr>
        <p:txBody>
          <a:bodyPr>
            <a:normAutofit/>
          </a:bodyPr>
          <a:lstStyle/>
          <a:p>
            <a:r>
              <a:rPr lang="en-US" sz="1800" dirty="0" smtClean="0">
                <a:latin typeface="Georgia" panose="02040502050405020303" pitchFamily="18" charset="0"/>
                <a:cs typeface="Times New Roman" panose="02020603050405020304" pitchFamily="18" charset="0"/>
              </a:rPr>
              <a:t>Litty Tressa George</a:t>
            </a:r>
          </a:p>
          <a:p>
            <a:r>
              <a:rPr lang="en-US" sz="1800" dirty="0" smtClean="0">
                <a:latin typeface="Georgia" panose="02040502050405020303" pitchFamily="18" charset="0"/>
                <a:cs typeface="Times New Roman" panose="02020603050405020304" pitchFamily="18" charset="0"/>
              </a:rPr>
              <a:t>Lecturer FICT</a:t>
            </a:r>
          </a:p>
        </p:txBody>
      </p:sp>
      <p:sp>
        <p:nvSpPr>
          <p:cNvPr id="4" name="Rectangle 3"/>
          <p:cNvSpPr/>
          <p:nvPr/>
        </p:nvSpPr>
        <p:spPr>
          <a:xfrm>
            <a:off x="0" y="4866501"/>
            <a:ext cx="1233030" cy="276999"/>
          </a:xfrm>
          <a:prstGeom prst="rect">
            <a:avLst/>
          </a:prstGeom>
        </p:spPr>
        <p:txBody>
          <a:bodyPr wrap="none">
            <a:spAutoFit/>
          </a:bodyPr>
          <a:lstStyle/>
          <a:p>
            <a:pPr lvl="0">
              <a:spcBef>
                <a:spcPct val="20000"/>
              </a:spcBef>
            </a:pPr>
            <a:r>
              <a:rPr lang="en-US" sz="1200" dirty="0">
                <a:solidFill>
                  <a:srgbClr val="002060"/>
                </a:solidFill>
                <a:latin typeface="Georgia" panose="02040502050405020303" pitchFamily="18" charset="0"/>
                <a:cs typeface="Times New Roman" panose="02020603050405020304" pitchFamily="18" charset="0"/>
              </a:rPr>
              <a:t>Section 1 PPT </a:t>
            </a:r>
            <a:r>
              <a:rPr lang="en-US" sz="1200" dirty="0" smtClean="0">
                <a:solidFill>
                  <a:srgbClr val="002060"/>
                </a:solidFill>
                <a:latin typeface="Georgia" panose="02040502050405020303" pitchFamily="18" charset="0"/>
                <a:cs typeface="Times New Roman" panose="02020603050405020304" pitchFamily="18" charset="0"/>
              </a:rPr>
              <a:t>3</a:t>
            </a:r>
            <a:endParaRPr lang="en-US" sz="1200" dirty="0">
              <a:solidFill>
                <a:srgbClr val="002060"/>
              </a:solidFill>
              <a:latin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65195" y="1502815"/>
            <a:ext cx="6172872" cy="2641780"/>
          </a:xfrm>
          <a:prstGeom prst="rect">
            <a:avLst/>
          </a:prstGeom>
        </p:spPr>
      </p:pic>
      <p:sp>
        <p:nvSpPr>
          <p:cNvPr id="3" name="Rectangle 2"/>
          <p:cNvSpPr/>
          <p:nvPr/>
        </p:nvSpPr>
        <p:spPr>
          <a:xfrm>
            <a:off x="1823310" y="281175"/>
            <a:ext cx="345524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Machine </a:t>
            </a:r>
            <a:r>
              <a:rPr kumimoji="0" lang="en-US" sz="2400" b="1" i="0" u="none" strike="noStrike" kern="1200" cap="none" spc="0" normalizeH="0" baseline="0" noProof="0" dirty="0" smtClean="0">
                <a:ln>
                  <a:noFill/>
                </a:ln>
                <a:solidFill>
                  <a:srgbClr val="0070C0"/>
                </a:solidFill>
                <a:effectLst/>
                <a:uLnTx/>
                <a:uFillTx/>
                <a:latin typeface="Times New Roman" panose="02020603050405020304" pitchFamily="18" charset="0"/>
                <a:ea typeface="+mn-ea"/>
                <a:cs typeface="Times New Roman" panose="02020603050405020304" pitchFamily="18" charset="0"/>
              </a:rPr>
              <a:t>Learning Types</a:t>
            </a:r>
            <a:endParaRPr kumimoji="0" lang="en-US" sz="2400" b="1"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606828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556" y="1350110"/>
            <a:ext cx="8856890" cy="3493264"/>
          </a:xfrm>
          <a:prstGeom prst="rect">
            <a:avLst/>
          </a:prstGeom>
        </p:spPr>
        <p:txBody>
          <a:bodyPr wrap="square">
            <a:spAutoFit/>
          </a:bodyPr>
          <a:lstStyle/>
          <a:p>
            <a:pPr lvl="0" algn="just" fontAlgn="base"/>
            <a:endParaRPr lang="en-SG" sz="1700" b="1" dirty="0">
              <a:solidFill>
                <a:schemeClr val="bg1"/>
              </a:solidFill>
              <a:latin typeface="Times New Roman" panose="02020603050405020304" pitchFamily="18" charset="0"/>
              <a:cs typeface="Times New Roman" panose="02020603050405020304" pitchFamily="18" charset="0"/>
            </a:endParaRPr>
          </a:p>
          <a:p>
            <a:pPr algn="just" fontAlgn="base"/>
            <a:r>
              <a:rPr lang="en-SG" sz="1700" b="1" dirty="0">
                <a:solidFill>
                  <a:schemeClr val="accent2">
                    <a:lumMod val="60000"/>
                    <a:lumOff val="40000"/>
                  </a:schemeClr>
                </a:solidFill>
                <a:latin typeface="Times New Roman" panose="02020603050405020304" pitchFamily="18" charset="0"/>
                <a:cs typeface="Times New Roman" panose="02020603050405020304" pitchFamily="18" charset="0"/>
              </a:rPr>
              <a:t>Supervised L</a:t>
            </a:r>
            <a:r>
              <a:rPr lang="en-SG" sz="1700" b="1" dirty="0" smtClean="0">
                <a:solidFill>
                  <a:schemeClr val="accent2">
                    <a:lumMod val="60000"/>
                    <a:lumOff val="40000"/>
                  </a:schemeClr>
                </a:solidFill>
                <a:latin typeface="Times New Roman" panose="02020603050405020304" pitchFamily="18" charset="0"/>
                <a:cs typeface="Times New Roman" panose="02020603050405020304" pitchFamily="18" charset="0"/>
              </a:rPr>
              <a:t>earning</a:t>
            </a:r>
          </a:p>
          <a:p>
            <a:pPr algn="just" fontAlgn="base"/>
            <a:endParaRPr lang="en-SG" sz="1700" dirty="0">
              <a:solidFill>
                <a:schemeClr val="bg1"/>
              </a:solidFill>
              <a:latin typeface="Times New Roman" panose="02020603050405020304" pitchFamily="18" charset="0"/>
              <a:cs typeface="Times New Roman" panose="02020603050405020304" pitchFamily="18" charset="0"/>
            </a:endParaRPr>
          </a:p>
          <a:p>
            <a:pPr marL="285750" indent="-285750" algn="just" fontAlgn="base">
              <a:buFont typeface="Wingdings" panose="05000000000000000000" pitchFamily="2" charset="2"/>
              <a:buChar char="v"/>
            </a:pPr>
            <a:r>
              <a:rPr lang="en-SG" sz="1700" dirty="0" smtClean="0">
                <a:solidFill>
                  <a:schemeClr val="bg1"/>
                </a:solidFill>
                <a:latin typeface="Times New Roman" panose="02020603050405020304" pitchFamily="18" charset="0"/>
                <a:cs typeface="Times New Roman" panose="02020603050405020304" pitchFamily="18" charset="0"/>
              </a:rPr>
              <a:t>The </a:t>
            </a:r>
            <a:r>
              <a:rPr lang="en-SG" sz="1700" dirty="0">
                <a:solidFill>
                  <a:schemeClr val="bg1"/>
                </a:solidFill>
                <a:latin typeface="Times New Roman" panose="02020603050405020304" pitchFamily="18" charset="0"/>
                <a:cs typeface="Times New Roman" panose="02020603050405020304" pitchFamily="18" charset="0"/>
              </a:rPr>
              <a:t>computer is presented with example inputs and their desired outputs, given by a “teacher”, and the goal is to learn a general rule that maps inputs to outputs</a:t>
            </a:r>
            <a:r>
              <a:rPr lang="en-SG" sz="1700" dirty="0" smtClean="0">
                <a:solidFill>
                  <a:schemeClr val="bg1"/>
                </a:solidFill>
                <a:latin typeface="Times New Roman" panose="02020603050405020304" pitchFamily="18" charset="0"/>
                <a:cs typeface="Times New Roman" panose="02020603050405020304" pitchFamily="18" charset="0"/>
              </a:rPr>
              <a:t>.</a:t>
            </a:r>
          </a:p>
          <a:p>
            <a:pPr marL="285750" indent="-285750" algn="just" fontAlgn="base">
              <a:buFont typeface="Wingdings" panose="05000000000000000000" pitchFamily="2" charset="2"/>
              <a:buChar char="v"/>
            </a:pPr>
            <a:r>
              <a:rPr lang="en-SG" sz="1700" dirty="0" smtClean="0">
                <a:solidFill>
                  <a:schemeClr val="bg1"/>
                </a:solidFill>
                <a:latin typeface="Times New Roman" panose="02020603050405020304" pitchFamily="18" charset="0"/>
                <a:cs typeface="Times New Roman" panose="02020603050405020304" pitchFamily="18" charset="0"/>
              </a:rPr>
              <a:t> </a:t>
            </a:r>
            <a:r>
              <a:rPr lang="en-SG" sz="1700" dirty="0">
                <a:solidFill>
                  <a:schemeClr val="bg1"/>
                </a:solidFill>
                <a:latin typeface="Times New Roman" panose="02020603050405020304" pitchFamily="18" charset="0"/>
                <a:cs typeface="Times New Roman" panose="02020603050405020304" pitchFamily="18" charset="0"/>
              </a:rPr>
              <a:t>The training process continues until the model achieves the desired level of accuracy on the training data</a:t>
            </a:r>
            <a:r>
              <a:rPr lang="en-SG" sz="1700" dirty="0" smtClean="0">
                <a:solidFill>
                  <a:schemeClr val="bg1"/>
                </a:solidFill>
                <a:latin typeface="Times New Roman" panose="02020603050405020304" pitchFamily="18" charset="0"/>
                <a:cs typeface="Times New Roman" panose="02020603050405020304" pitchFamily="18" charset="0"/>
              </a:rPr>
              <a:t>.</a:t>
            </a:r>
          </a:p>
          <a:p>
            <a:pPr marL="285750" indent="-285750" algn="just" fontAlgn="base">
              <a:buFont typeface="Wingdings" panose="05000000000000000000" pitchFamily="2" charset="2"/>
              <a:buChar char="v"/>
            </a:pPr>
            <a:r>
              <a:rPr lang="en-SG" sz="1700" dirty="0" smtClean="0">
                <a:solidFill>
                  <a:schemeClr val="bg1"/>
                </a:solidFill>
                <a:latin typeface="Times New Roman" panose="02020603050405020304" pitchFamily="18" charset="0"/>
                <a:cs typeface="Times New Roman" panose="02020603050405020304" pitchFamily="18" charset="0"/>
              </a:rPr>
              <a:t> </a:t>
            </a:r>
            <a:r>
              <a:rPr lang="en-SG" sz="1700" dirty="0">
                <a:solidFill>
                  <a:schemeClr val="bg1"/>
                </a:solidFill>
                <a:latin typeface="Times New Roman" panose="02020603050405020304" pitchFamily="18" charset="0"/>
                <a:cs typeface="Times New Roman" panose="02020603050405020304" pitchFamily="18" charset="0"/>
              </a:rPr>
              <a:t>Some real-life examples are:</a:t>
            </a:r>
          </a:p>
          <a:p>
            <a:pPr marL="742950" lvl="1" indent="-285750" algn="just" fontAlgn="base">
              <a:buFont typeface="Wingdings" panose="05000000000000000000" pitchFamily="2" charset="2"/>
              <a:buChar char="v"/>
            </a:pPr>
            <a:r>
              <a:rPr lang="en-SG" sz="1700" b="1" dirty="0">
                <a:solidFill>
                  <a:schemeClr val="bg1"/>
                </a:solidFill>
                <a:latin typeface="Times New Roman" panose="02020603050405020304" pitchFamily="18" charset="0"/>
                <a:cs typeface="Times New Roman" panose="02020603050405020304" pitchFamily="18" charset="0"/>
              </a:rPr>
              <a:t>Image Classification: </a:t>
            </a:r>
            <a:r>
              <a:rPr lang="en-SG" sz="1700" dirty="0">
                <a:solidFill>
                  <a:schemeClr val="bg1"/>
                </a:solidFill>
                <a:latin typeface="Times New Roman" panose="02020603050405020304" pitchFamily="18" charset="0"/>
                <a:cs typeface="Times New Roman" panose="02020603050405020304" pitchFamily="18" charset="0"/>
              </a:rPr>
              <a:t>You train with images/labels. Then in the future you give a new image expecting that the computer will recognize the new object.</a:t>
            </a:r>
          </a:p>
          <a:p>
            <a:pPr marL="742950" lvl="1" indent="-285750" algn="just" fontAlgn="base">
              <a:buFont typeface="Wingdings" panose="05000000000000000000" pitchFamily="2" charset="2"/>
              <a:buChar char="v"/>
            </a:pPr>
            <a:r>
              <a:rPr lang="en-SG" sz="1700" b="1" dirty="0">
                <a:solidFill>
                  <a:schemeClr val="bg1"/>
                </a:solidFill>
                <a:latin typeface="Times New Roman" panose="02020603050405020304" pitchFamily="18" charset="0"/>
                <a:cs typeface="Times New Roman" panose="02020603050405020304" pitchFamily="18" charset="0"/>
              </a:rPr>
              <a:t>Market Prediction/Regression: </a:t>
            </a:r>
            <a:r>
              <a:rPr lang="en-SG" sz="1700" dirty="0">
                <a:solidFill>
                  <a:schemeClr val="bg1"/>
                </a:solidFill>
                <a:latin typeface="Times New Roman" panose="02020603050405020304" pitchFamily="18" charset="0"/>
                <a:cs typeface="Times New Roman" panose="02020603050405020304" pitchFamily="18" charset="0"/>
              </a:rPr>
              <a:t>You train the computer with historical market data and ask the computer to predict the new price in the future.</a:t>
            </a:r>
          </a:p>
          <a:p>
            <a:pPr lvl="0" fontAlgn="base"/>
            <a:endParaRPr lang="en-SG" sz="1700" b="1" dirty="0">
              <a:solidFill>
                <a:schemeClr val="bg1"/>
              </a:solidFill>
              <a:latin typeface="Times New Roman" panose="02020603050405020304" pitchFamily="18" charset="0"/>
              <a:cs typeface="Times New Roman" panose="02020603050405020304" pitchFamily="18" charset="0"/>
            </a:endParaRPr>
          </a:p>
        </p:txBody>
      </p:sp>
      <p:sp>
        <p:nvSpPr>
          <p:cNvPr id="3" name="Rectangle 2"/>
          <p:cNvSpPr/>
          <p:nvPr/>
        </p:nvSpPr>
        <p:spPr>
          <a:xfrm>
            <a:off x="76134" y="281175"/>
            <a:ext cx="6328326" cy="892552"/>
          </a:xfrm>
          <a:prstGeom prst="rect">
            <a:avLst/>
          </a:prstGeom>
        </p:spPr>
        <p:txBody>
          <a:bodyPr wrap="square">
            <a:spAutoFit/>
          </a:bodyPr>
          <a:lstStyle/>
          <a:p>
            <a:pPr marL="3543300" indent="-3543300"/>
            <a:r>
              <a:rPr lang="en-US" sz="2000" dirty="0" smtClean="0">
                <a:solidFill>
                  <a:srgbClr val="0070C0"/>
                </a:solidFill>
                <a:latin typeface="Times New Roman" panose="02020603050405020304" pitchFamily="18" charset="0"/>
                <a:cs typeface="Times New Roman" panose="02020603050405020304" pitchFamily="18" charset="0"/>
              </a:rPr>
              <a:t>Machine Learning  Categories- </a:t>
            </a:r>
            <a:r>
              <a:rPr lang="en-US" sz="1600" dirty="0" smtClean="0">
                <a:solidFill>
                  <a:srgbClr val="0070C0"/>
                </a:solidFill>
                <a:latin typeface="Times New Roman" panose="02020603050405020304" pitchFamily="18" charset="0"/>
                <a:cs typeface="Times New Roman" panose="02020603050405020304" pitchFamily="18" charset="0"/>
              </a:rPr>
              <a:t>On Basis Of The Nature Of </a:t>
            </a:r>
          </a:p>
          <a:p>
            <a:pPr marL="3543300" indent="-3543300"/>
            <a:r>
              <a:rPr lang="en-US" sz="1600" dirty="0">
                <a:solidFill>
                  <a:srgbClr val="0070C0"/>
                </a:solidFill>
                <a:latin typeface="Times New Roman" panose="02020603050405020304" pitchFamily="18" charset="0"/>
                <a:cs typeface="Times New Roman" panose="02020603050405020304" pitchFamily="18" charset="0"/>
              </a:rPr>
              <a:t> </a:t>
            </a:r>
            <a:r>
              <a:rPr lang="en-US" sz="1600" dirty="0" smtClean="0">
                <a:solidFill>
                  <a:srgbClr val="0070C0"/>
                </a:solidFill>
                <a:latin typeface="Times New Roman" panose="02020603050405020304" pitchFamily="18" charset="0"/>
                <a:cs typeface="Times New Roman" panose="02020603050405020304" pitchFamily="18" charset="0"/>
              </a:rPr>
              <a:t>                                                               Learning </a:t>
            </a:r>
            <a:r>
              <a:rPr lang="en-US" sz="1600" dirty="0">
                <a:solidFill>
                  <a:srgbClr val="0070C0"/>
                </a:solidFill>
                <a:latin typeface="Times New Roman" panose="02020603050405020304" pitchFamily="18" charset="0"/>
                <a:cs typeface="Times New Roman" panose="02020603050405020304" pitchFamily="18" charset="0"/>
              </a:rPr>
              <a:t>Methodology</a:t>
            </a:r>
          </a:p>
          <a:p>
            <a:pPr marL="3543300" indent="-3543300"/>
            <a:endParaRPr lang="en-US" sz="16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8330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265" y="1197405"/>
            <a:ext cx="9458560" cy="1923604"/>
          </a:xfrm>
          <a:prstGeom prst="rect">
            <a:avLst/>
          </a:prstGeom>
        </p:spPr>
        <p:txBody>
          <a:bodyPr wrap="square">
            <a:spAutoFit/>
          </a:bodyPr>
          <a:lstStyle/>
          <a:p>
            <a:pPr lvl="1" algn="just" fontAlgn="base"/>
            <a:r>
              <a:rPr lang="en-SG" sz="1700" b="1" dirty="0" smtClean="0">
                <a:solidFill>
                  <a:schemeClr val="accent2">
                    <a:lumMod val="60000"/>
                    <a:lumOff val="40000"/>
                  </a:schemeClr>
                </a:solidFill>
                <a:latin typeface="Times New Roman" panose="02020603050405020304" pitchFamily="18" charset="0"/>
                <a:cs typeface="Times New Roman" panose="02020603050405020304" pitchFamily="18" charset="0"/>
              </a:rPr>
              <a:t>Semi-Supervised Learning</a:t>
            </a:r>
          </a:p>
          <a:p>
            <a:pPr lvl="1" algn="just" fontAlgn="base"/>
            <a:endParaRPr lang="en-SG" sz="1700" b="1" dirty="0" smtClean="0">
              <a:solidFill>
                <a:schemeClr val="accent2">
                  <a:lumMod val="60000"/>
                  <a:lumOff val="40000"/>
                </a:schemeClr>
              </a:solidFill>
              <a:latin typeface="Times New Roman" panose="02020603050405020304" pitchFamily="18" charset="0"/>
              <a:cs typeface="Times New Roman" panose="02020603050405020304" pitchFamily="18" charset="0"/>
            </a:endParaRPr>
          </a:p>
          <a:p>
            <a:pPr marL="742950" lvl="1" indent="-285750" algn="just" fontAlgn="base">
              <a:buFont typeface="Arial" panose="020B0604020202020204" pitchFamily="34" charset="0"/>
              <a:buChar char="•"/>
            </a:pPr>
            <a:r>
              <a:rPr lang="en-SG" sz="1700" dirty="0" smtClean="0">
                <a:solidFill>
                  <a:schemeClr val="bg1"/>
                </a:solidFill>
                <a:latin typeface="Times New Roman" panose="02020603050405020304" pitchFamily="18" charset="0"/>
                <a:cs typeface="Times New Roman" panose="02020603050405020304" pitchFamily="18" charset="0"/>
              </a:rPr>
              <a:t>Problems </a:t>
            </a:r>
            <a:r>
              <a:rPr lang="en-SG" sz="1700" dirty="0">
                <a:solidFill>
                  <a:schemeClr val="bg1"/>
                </a:solidFill>
                <a:latin typeface="Times New Roman" panose="02020603050405020304" pitchFamily="18" charset="0"/>
                <a:cs typeface="Times New Roman" panose="02020603050405020304" pitchFamily="18" charset="0"/>
              </a:rPr>
              <a:t>where you have a large amount of input data and only some of the data is labeled, are called semi-supervised learning problems. </a:t>
            </a:r>
            <a:endParaRPr lang="en-SG" sz="1700" dirty="0" smtClean="0">
              <a:solidFill>
                <a:schemeClr val="bg1"/>
              </a:solidFill>
              <a:latin typeface="Times New Roman" panose="02020603050405020304" pitchFamily="18" charset="0"/>
              <a:cs typeface="Times New Roman" panose="02020603050405020304" pitchFamily="18" charset="0"/>
            </a:endParaRPr>
          </a:p>
          <a:p>
            <a:pPr marL="742950" lvl="1" indent="-285750" algn="just" fontAlgn="base">
              <a:buFont typeface="Arial" panose="020B0604020202020204" pitchFamily="34" charset="0"/>
              <a:buChar char="•"/>
            </a:pPr>
            <a:r>
              <a:rPr lang="en-SG" sz="1700" dirty="0" smtClean="0">
                <a:solidFill>
                  <a:schemeClr val="bg1"/>
                </a:solidFill>
                <a:latin typeface="Times New Roman" panose="02020603050405020304" pitchFamily="18" charset="0"/>
                <a:cs typeface="Times New Roman" panose="02020603050405020304" pitchFamily="18" charset="0"/>
              </a:rPr>
              <a:t>These </a:t>
            </a:r>
            <a:r>
              <a:rPr lang="en-SG" sz="1700" dirty="0">
                <a:solidFill>
                  <a:schemeClr val="bg1"/>
                </a:solidFill>
                <a:latin typeface="Times New Roman" panose="02020603050405020304" pitchFamily="18" charset="0"/>
                <a:cs typeface="Times New Roman" panose="02020603050405020304" pitchFamily="18" charset="0"/>
              </a:rPr>
              <a:t>problems </a:t>
            </a:r>
            <a:r>
              <a:rPr lang="en-SG" sz="1700" dirty="0" smtClean="0">
                <a:solidFill>
                  <a:schemeClr val="bg1"/>
                </a:solidFill>
                <a:latin typeface="Times New Roman" panose="02020603050405020304" pitchFamily="18" charset="0"/>
                <a:cs typeface="Times New Roman" panose="02020603050405020304" pitchFamily="18" charset="0"/>
              </a:rPr>
              <a:t>lies </a:t>
            </a:r>
            <a:r>
              <a:rPr lang="en-SG" sz="1700" dirty="0">
                <a:solidFill>
                  <a:schemeClr val="bg1"/>
                </a:solidFill>
                <a:latin typeface="Times New Roman" panose="02020603050405020304" pitchFamily="18" charset="0"/>
                <a:cs typeface="Times New Roman" panose="02020603050405020304" pitchFamily="18" charset="0"/>
              </a:rPr>
              <a:t>in between both supervised and unsupervised learning</a:t>
            </a:r>
            <a:r>
              <a:rPr lang="en-SG" sz="1700" dirty="0" smtClean="0">
                <a:solidFill>
                  <a:schemeClr val="bg1"/>
                </a:solidFill>
                <a:latin typeface="Times New Roman" panose="02020603050405020304" pitchFamily="18" charset="0"/>
                <a:cs typeface="Times New Roman" panose="02020603050405020304" pitchFamily="18" charset="0"/>
              </a:rPr>
              <a:t>.</a:t>
            </a:r>
          </a:p>
          <a:p>
            <a:pPr marL="742950" lvl="1" indent="-285750" algn="just" fontAlgn="base">
              <a:buFont typeface="Arial" panose="020B0604020202020204" pitchFamily="34" charset="0"/>
              <a:buChar char="•"/>
            </a:pPr>
            <a:r>
              <a:rPr lang="en-SG" sz="1700" dirty="0" smtClean="0">
                <a:solidFill>
                  <a:schemeClr val="bg1"/>
                </a:solidFill>
                <a:latin typeface="Times New Roman" panose="02020603050405020304" pitchFamily="18" charset="0"/>
                <a:cs typeface="Times New Roman" panose="02020603050405020304" pitchFamily="18" charset="0"/>
              </a:rPr>
              <a:t> </a:t>
            </a:r>
            <a:r>
              <a:rPr lang="en-SG" sz="1700" dirty="0">
                <a:solidFill>
                  <a:schemeClr val="bg1"/>
                </a:solidFill>
                <a:latin typeface="Times New Roman" panose="02020603050405020304" pitchFamily="18" charset="0"/>
                <a:cs typeface="Times New Roman" panose="02020603050405020304" pitchFamily="18" charset="0"/>
              </a:rPr>
              <a:t>For example, a photo archive where only some of the images are labeled, (e.g. dog, cat, person) and the majority are unlabeled</a:t>
            </a:r>
          </a:p>
        </p:txBody>
      </p:sp>
    </p:spTree>
    <p:extLst>
      <p:ext uri="{BB962C8B-B14F-4D97-AF65-F5344CB8AC3E}">
        <p14:creationId xmlns:p14="http://schemas.microsoft.com/office/powerpoint/2010/main" val="1757239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60" y="1044700"/>
            <a:ext cx="8995130" cy="4016484"/>
          </a:xfrm>
          <a:prstGeom prst="rect">
            <a:avLst/>
          </a:prstGeom>
        </p:spPr>
        <p:txBody>
          <a:bodyPr wrap="square">
            <a:spAutoFit/>
          </a:bodyPr>
          <a:lstStyle/>
          <a:p>
            <a:pPr algn="just" fontAlgn="base"/>
            <a:r>
              <a:rPr lang="en-SG" sz="1700" b="1" dirty="0" smtClean="0">
                <a:solidFill>
                  <a:schemeClr val="accent2">
                    <a:lumMod val="60000"/>
                    <a:lumOff val="40000"/>
                  </a:schemeClr>
                </a:solidFill>
                <a:latin typeface="Times New Roman" panose="02020603050405020304" pitchFamily="18" charset="0"/>
                <a:cs typeface="Times New Roman" panose="02020603050405020304" pitchFamily="18" charset="0"/>
              </a:rPr>
              <a:t>Unsupervised Learning</a:t>
            </a:r>
            <a:r>
              <a:rPr lang="en-SG" sz="1700" dirty="0" smtClean="0">
                <a:solidFill>
                  <a:schemeClr val="accent2">
                    <a:lumMod val="60000"/>
                    <a:lumOff val="40000"/>
                  </a:schemeClr>
                </a:solidFill>
                <a:latin typeface="Times New Roman" panose="02020603050405020304" pitchFamily="18" charset="0"/>
                <a:cs typeface="Times New Roman" panose="02020603050405020304" pitchFamily="18" charset="0"/>
              </a:rPr>
              <a:t> </a:t>
            </a:r>
          </a:p>
          <a:p>
            <a:pPr algn="just" fontAlgn="base"/>
            <a:endParaRPr lang="en-SG" sz="1700" dirty="0">
              <a:solidFill>
                <a:schemeClr val="bg1"/>
              </a:solidFill>
              <a:latin typeface="Times New Roman" panose="02020603050405020304" pitchFamily="18" charset="0"/>
              <a:cs typeface="Times New Roman" panose="02020603050405020304" pitchFamily="18" charset="0"/>
            </a:endParaRPr>
          </a:p>
          <a:p>
            <a:pPr marL="285750" indent="-285750" algn="just" fontAlgn="base">
              <a:buFont typeface="Wingdings" panose="05000000000000000000" pitchFamily="2" charset="2"/>
              <a:buChar char="v"/>
            </a:pPr>
            <a:r>
              <a:rPr lang="en-SG" sz="1700" dirty="0" smtClean="0">
                <a:solidFill>
                  <a:schemeClr val="bg1"/>
                </a:solidFill>
                <a:latin typeface="Times New Roman" panose="02020603050405020304" pitchFamily="18" charset="0"/>
                <a:cs typeface="Times New Roman" panose="02020603050405020304" pitchFamily="18" charset="0"/>
              </a:rPr>
              <a:t>No labels are given to the learning algorithm, leaving it on its own to find structure in its input. </a:t>
            </a:r>
          </a:p>
          <a:p>
            <a:pPr marL="285750" indent="-285750" algn="just" fontAlgn="base">
              <a:buFont typeface="Wingdings" panose="05000000000000000000" pitchFamily="2" charset="2"/>
              <a:buChar char="v"/>
            </a:pPr>
            <a:r>
              <a:rPr lang="en-US" sz="1700" dirty="0">
                <a:solidFill>
                  <a:schemeClr val="bg1"/>
                </a:solidFill>
                <a:latin typeface="Times New Roman" panose="02020603050405020304" pitchFamily="18" charset="0"/>
                <a:cs typeface="Times New Roman" panose="02020603050405020304" pitchFamily="18" charset="0"/>
              </a:rPr>
              <a:t>The training dataset is a collection of examples without a specific desired outcome or correct </a:t>
            </a:r>
            <a:r>
              <a:rPr lang="en-US" sz="1700" dirty="0" smtClean="0">
                <a:solidFill>
                  <a:schemeClr val="bg1"/>
                </a:solidFill>
                <a:latin typeface="Times New Roman" panose="02020603050405020304" pitchFamily="18" charset="0"/>
                <a:cs typeface="Times New Roman" panose="02020603050405020304" pitchFamily="18" charset="0"/>
              </a:rPr>
              <a:t>answer.</a:t>
            </a:r>
          </a:p>
          <a:p>
            <a:pPr marL="285750" indent="-285750" algn="just" fontAlgn="base">
              <a:buFont typeface="Wingdings" panose="05000000000000000000" pitchFamily="2" charset="2"/>
              <a:buChar char="v"/>
            </a:pPr>
            <a:r>
              <a:rPr lang="en-US" sz="1700" dirty="0">
                <a:solidFill>
                  <a:schemeClr val="bg1"/>
                </a:solidFill>
                <a:latin typeface="Times New Roman" panose="02020603050405020304" pitchFamily="18" charset="0"/>
                <a:cs typeface="Times New Roman" panose="02020603050405020304" pitchFamily="18" charset="0"/>
              </a:rPr>
              <a:t>The system has to understand itself from the data set we provide and then  generate some rule to classify</a:t>
            </a:r>
            <a:endParaRPr lang="en-SG" sz="1700" dirty="0" smtClean="0">
              <a:solidFill>
                <a:schemeClr val="bg1"/>
              </a:solidFill>
              <a:latin typeface="Times New Roman" panose="02020603050405020304" pitchFamily="18" charset="0"/>
              <a:cs typeface="Times New Roman" panose="02020603050405020304" pitchFamily="18" charset="0"/>
            </a:endParaRPr>
          </a:p>
          <a:p>
            <a:pPr marL="285750" indent="-285750" algn="just" fontAlgn="base">
              <a:buFont typeface="Wingdings" panose="05000000000000000000" pitchFamily="2" charset="2"/>
              <a:buChar char="v"/>
            </a:pPr>
            <a:r>
              <a:rPr lang="en-SG" sz="1700" dirty="0" smtClean="0">
                <a:solidFill>
                  <a:schemeClr val="bg1"/>
                </a:solidFill>
                <a:latin typeface="Times New Roman" panose="02020603050405020304" pitchFamily="18" charset="0"/>
                <a:cs typeface="Times New Roman" panose="02020603050405020304" pitchFamily="18" charset="0"/>
              </a:rPr>
              <a:t>It is used for clustering population in different groups. </a:t>
            </a:r>
          </a:p>
          <a:p>
            <a:pPr marL="285750" indent="-285750" algn="just" fontAlgn="base">
              <a:buFont typeface="Wingdings" panose="05000000000000000000" pitchFamily="2" charset="2"/>
              <a:buChar char="v"/>
            </a:pPr>
            <a:r>
              <a:rPr lang="en-SG" sz="1700" dirty="0" smtClean="0">
                <a:solidFill>
                  <a:schemeClr val="bg1"/>
                </a:solidFill>
                <a:latin typeface="Times New Roman" panose="02020603050405020304" pitchFamily="18" charset="0"/>
                <a:cs typeface="Times New Roman" panose="02020603050405020304" pitchFamily="18" charset="0"/>
              </a:rPr>
              <a:t>Unsupervised learning can be a goal in itself (discovering hidden patterns in data).</a:t>
            </a:r>
          </a:p>
          <a:p>
            <a:pPr marL="285750" indent="-285750" algn="just" fontAlgn="base">
              <a:buFont typeface="Wingdings" panose="05000000000000000000" pitchFamily="2" charset="2"/>
              <a:buChar char="v"/>
            </a:pPr>
            <a:r>
              <a:rPr lang="en-US" sz="1700" dirty="0">
                <a:solidFill>
                  <a:schemeClr val="bg1"/>
                </a:solidFill>
                <a:latin typeface="Times New Roman" panose="02020603050405020304" pitchFamily="18" charset="0"/>
                <a:cs typeface="Times New Roman" panose="02020603050405020304" pitchFamily="18" charset="0"/>
              </a:rPr>
              <a:t>Unsupervised learning algorithms can be classified into two categories of algorithms:</a:t>
            </a:r>
          </a:p>
          <a:p>
            <a:pPr marL="2290763" indent="-285750" algn="just" fontAlgn="base">
              <a:buFont typeface="Courier New" panose="02070309020205020404" pitchFamily="49" charset="0"/>
              <a:buChar char="o"/>
            </a:pPr>
            <a:r>
              <a:rPr lang="en-US" sz="1700" dirty="0">
                <a:solidFill>
                  <a:schemeClr val="bg1"/>
                </a:solidFill>
                <a:latin typeface="Times New Roman" panose="02020603050405020304" pitchFamily="18" charset="0"/>
                <a:cs typeface="Times New Roman" panose="02020603050405020304" pitchFamily="18" charset="0"/>
              </a:rPr>
              <a:t>Clustering</a:t>
            </a:r>
          </a:p>
          <a:p>
            <a:pPr marL="2290763" indent="-285750" algn="just" fontAlgn="base">
              <a:buFont typeface="Courier New" panose="02070309020205020404" pitchFamily="49" charset="0"/>
              <a:buChar char="o"/>
            </a:pPr>
            <a:r>
              <a:rPr lang="en-US" sz="1700" dirty="0" smtClean="0">
                <a:solidFill>
                  <a:schemeClr val="bg1"/>
                </a:solidFill>
                <a:latin typeface="Times New Roman" panose="02020603050405020304" pitchFamily="18" charset="0"/>
                <a:cs typeface="Times New Roman" panose="02020603050405020304" pitchFamily="18" charset="0"/>
              </a:rPr>
              <a:t>Association</a:t>
            </a:r>
            <a:endParaRPr lang="en-SG" sz="1700" dirty="0" smtClean="0">
              <a:solidFill>
                <a:schemeClr val="bg1"/>
              </a:solidFill>
              <a:latin typeface="Times New Roman" panose="02020603050405020304" pitchFamily="18" charset="0"/>
              <a:cs typeface="Times New Roman" panose="02020603050405020304" pitchFamily="18" charset="0"/>
            </a:endParaRPr>
          </a:p>
          <a:p>
            <a:pPr marL="285750" indent="-285750" algn="just" fontAlgn="base">
              <a:buFont typeface="Wingdings" panose="05000000000000000000" pitchFamily="2" charset="2"/>
              <a:buChar char="v"/>
            </a:pPr>
            <a:r>
              <a:rPr lang="en-SG" sz="1700" b="1" dirty="0" smtClean="0">
                <a:solidFill>
                  <a:schemeClr val="bg1"/>
                </a:solidFill>
                <a:latin typeface="Times New Roman" panose="02020603050405020304" pitchFamily="18" charset="0"/>
                <a:cs typeface="Times New Roman" panose="02020603050405020304" pitchFamily="18" charset="0"/>
              </a:rPr>
              <a:t>Clustering:</a:t>
            </a:r>
            <a:r>
              <a:rPr lang="en-SG" sz="1700" dirty="0" smtClean="0">
                <a:solidFill>
                  <a:schemeClr val="bg1"/>
                </a:solidFill>
                <a:latin typeface="Times New Roman" panose="02020603050405020304" pitchFamily="18" charset="0"/>
                <a:cs typeface="Times New Roman" panose="02020603050405020304" pitchFamily="18" charset="0"/>
              </a:rPr>
              <a:t> You ask the computer to separate similar data into clusters, this is essential in research and science.</a:t>
            </a:r>
          </a:p>
          <a:p>
            <a:pPr marL="285750" indent="-285750" algn="just" fontAlgn="base">
              <a:buFont typeface="Wingdings" panose="05000000000000000000" pitchFamily="2" charset="2"/>
              <a:buChar char="v"/>
            </a:pPr>
            <a:r>
              <a:rPr lang="en-SG" sz="1700" b="1" dirty="0" smtClean="0">
                <a:solidFill>
                  <a:schemeClr val="bg1"/>
                </a:solidFill>
                <a:latin typeface="Times New Roman" panose="02020603050405020304" pitchFamily="18" charset="0"/>
                <a:cs typeface="Times New Roman" panose="02020603050405020304" pitchFamily="18" charset="0"/>
              </a:rPr>
              <a:t>Association</a:t>
            </a:r>
            <a:r>
              <a:rPr lang="en-SG" sz="1700" dirty="0" smtClean="0">
                <a:solidFill>
                  <a:schemeClr val="bg1"/>
                </a:solidFill>
                <a:latin typeface="Times New Roman" panose="02020603050405020304" pitchFamily="18" charset="0"/>
                <a:cs typeface="Times New Roman" panose="02020603050405020304" pitchFamily="18" charset="0"/>
              </a:rPr>
              <a:t>: Task will be find the </a:t>
            </a:r>
            <a:r>
              <a:rPr lang="en-US" sz="1700" dirty="0">
                <a:solidFill>
                  <a:schemeClr val="bg1"/>
                </a:solidFill>
                <a:latin typeface="Times New Roman" panose="02020603050405020304" pitchFamily="18" charset="0"/>
                <a:cs typeface="Times New Roman" panose="02020603050405020304" pitchFamily="18" charset="0"/>
              </a:rPr>
              <a:t>interesting relations between variables in large databases. </a:t>
            </a:r>
            <a:endParaRPr lang="en-SG" sz="17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5187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3555" y="1350110"/>
            <a:ext cx="8856890" cy="3493264"/>
          </a:xfrm>
          <a:prstGeom prst="rect">
            <a:avLst/>
          </a:prstGeom>
        </p:spPr>
        <p:txBody>
          <a:bodyPr wrap="square">
            <a:spAutoFit/>
          </a:bodyPr>
          <a:lstStyle/>
          <a:p>
            <a:pPr algn="just"/>
            <a:r>
              <a:rPr lang="en-US" sz="1700" dirty="0" smtClean="0">
                <a:solidFill>
                  <a:schemeClr val="accent2">
                    <a:lumMod val="60000"/>
                    <a:lumOff val="40000"/>
                  </a:schemeClr>
                </a:solidFill>
                <a:latin typeface="Times New Roman" panose="02020603050405020304" pitchFamily="18" charset="0"/>
                <a:cs typeface="Times New Roman" panose="02020603050405020304" pitchFamily="18" charset="0"/>
              </a:rPr>
              <a:t>Reinforcement Learning</a:t>
            </a:r>
          </a:p>
          <a:p>
            <a:pPr algn="just"/>
            <a:endParaRPr lang="en-US" sz="17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700" dirty="0" smtClean="0">
                <a:solidFill>
                  <a:schemeClr val="bg1"/>
                </a:solidFill>
                <a:latin typeface="Times New Roman" panose="02020603050405020304" pitchFamily="18" charset="0"/>
                <a:cs typeface="Times New Roman" panose="02020603050405020304" pitchFamily="18" charset="0"/>
              </a:rPr>
              <a:t>A computer program interacts with a dynamic environment in which it must perform a certain goal (such as driving a vehicle or playing a game against an opponent).</a:t>
            </a:r>
          </a:p>
          <a:p>
            <a:pPr marL="285750" indent="-285750" algn="just">
              <a:buFont typeface="Wingdings" panose="05000000000000000000" pitchFamily="2" charset="2"/>
              <a:buChar char="v"/>
            </a:pPr>
            <a:r>
              <a:rPr lang="en-US" sz="1700" dirty="0" smtClean="0">
                <a:solidFill>
                  <a:schemeClr val="bg1"/>
                </a:solidFill>
                <a:latin typeface="Times New Roman" panose="02020603050405020304" pitchFamily="18" charset="0"/>
                <a:cs typeface="Times New Roman" panose="02020603050405020304" pitchFamily="18" charset="0"/>
              </a:rPr>
              <a:t> The program is provided feedback in terms of rewards and punishments as it navigates its problem space.</a:t>
            </a:r>
          </a:p>
          <a:p>
            <a:pPr marL="285750" lvl="0" indent="-285750" algn="just">
              <a:buFont typeface="Wingdings" panose="05000000000000000000" pitchFamily="2" charset="2"/>
              <a:buChar char="v"/>
            </a:pPr>
            <a:r>
              <a:rPr lang="en-US" sz="1700" dirty="0">
                <a:solidFill>
                  <a:schemeClr val="bg1"/>
                </a:solidFill>
                <a:latin typeface="Times New Roman" panose="02020603050405020304" pitchFamily="18" charset="0"/>
                <a:cs typeface="Times New Roman" panose="02020603050405020304" pitchFamily="18" charset="0"/>
              </a:rPr>
              <a:t>Reinforcement learning is a type of learning in which an AI agent is trained by giving some</a:t>
            </a:r>
            <a:r>
              <a:rPr lang="en-US" sz="1700" dirty="0">
                <a:solidFill>
                  <a:prstClr val="black"/>
                </a:solidFill>
                <a:latin typeface="Times New Roman" panose="02020603050405020304" pitchFamily="18" charset="0"/>
                <a:cs typeface="Times New Roman" panose="02020603050405020304" pitchFamily="18" charset="0"/>
              </a:rPr>
              <a:t> </a:t>
            </a:r>
            <a:r>
              <a:rPr lang="en-US" sz="1700" dirty="0">
                <a:solidFill>
                  <a:srgbClr val="00B0F0"/>
                </a:solidFill>
                <a:latin typeface="Times New Roman" panose="02020603050405020304" pitchFamily="18" charset="0"/>
                <a:cs typeface="Times New Roman" panose="02020603050405020304" pitchFamily="18" charset="0"/>
              </a:rPr>
              <a:t>commands</a:t>
            </a:r>
            <a:r>
              <a:rPr lang="en-US" sz="1700" dirty="0">
                <a:solidFill>
                  <a:schemeClr val="bg1"/>
                </a:solidFill>
                <a:latin typeface="Times New Roman" panose="02020603050405020304" pitchFamily="18" charset="0"/>
                <a:cs typeface="Times New Roman" panose="02020603050405020304" pitchFamily="18" charset="0"/>
              </a:rPr>
              <a:t>, and on </a:t>
            </a:r>
            <a:r>
              <a:rPr lang="en-US" sz="1700" dirty="0">
                <a:solidFill>
                  <a:srgbClr val="00B0F0"/>
                </a:solidFill>
                <a:latin typeface="Times New Roman" panose="02020603050405020304" pitchFamily="18" charset="0"/>
                <a:cs typeface="Times New Roman" panose="02020603050405020304" pitchFamily="18" charset="0"/>
              </a:rPr>
              <a:t>each action</a:t>
            </a:r>
            <a:r>
              <a:rPr lang="en-US" sz="1700" dirty="0">
                <a:solidFill>
                  <a:schemeClr val="bg1"/>
                </a:solidFill>
                <a:latin typeface="Times New Roman" panose="02020603050405020304" pitchFamily="18" charset="0"/>
                <a:cs typeface="Times New Roman" panose="02020603050405020304" pitchFamily="18" charset="0"/>
              </a:rPr>
              <a:t>, an agent gets a reward as a </a:t>
            </a:r>
            <a:r>
              <a:rPr lang="en-US" sz="1700" dirty="0">
                <a:solidFill>
                  <a:srgbClr val="00B0F0"/>
                </a:solidFill>
                <a:latin typeface="Times New Roman" panose="02020603050405020304" pitchFamily="18" charset="0"/>
                <a:cs typeface="Times New Roman" panose="02020603050405020304" pitchFamily="18" charset="0"/>
              </a:rPr>
              <a:t>feedback</a:t>
            </a:r>
            <a:r>
              <a:rPr lang="en-US" sz="1700" dirty="0">
                <a:solidFill>
                  <a:prstClr val="black"/>
                </a:solidFill>
                <a:latin typeface="Times New Roman" panose="02020603050405020304" pitchFamily="18" charset="0"/>
                <a:cs typeface="Times New Roman" panose="02020603050405020304" pitchFamily="18" charset="0"/>
              </a:rPr>
              <a:t>.</a:t>
            </a:r>
          </a:p>
          <a:p>
            <a:pPr marL="285750" lvl="0" indent="-285750" algn="just">
              <a:buFont typeface="Wingdings" panose="05000000000000000000" pitchFamily="2" charset="2"/>
              <a:buChar char="v"/>
            </a:pPr>
            <a:r>
              <a:rPr lang="en-US" sz="1700" dirty="0">
                <a:solidFill>
                  <a:schemeClr val="bg1"/>
                </a:solidFill>
                <a:latin typeface="Times New Roman" panose="02020603050405020304" pitchFamily="18" charset="0"/>
                <a:cs typeface="Times New Roman" panose="02020603050405020304" pitchFamily="18" charset="0"/>
              </a:rPr>
              <a:t>Using these </a:t>
            </a:r>
            <a:r>
              <a:rPr lang="en-US" sz="1700" dirty="0">
                <a:solidFill>
                  <a:srgbClr val="00B0F0"/>
                </a:solidFill>
                <a:latin typeface="Times New Roman" panose="02020603050405020304" pitchFamily="18" charset="0"/>
                <a:cs typeface="Times New Roman" panose="02020603050405020304" pitchFamily="18" charset="0"/>
              </a:rPr>
              <a:t>feedbacks, agent improves its performance</a:t>
            </a:r>
            <a:r>
              <a:rPr lang="en-US" sz="1700" dirty="0">
                <a:solidFill>
                  <a:prstClr val="black"/>
                </a:solidFill>
                <a:latin typeface="Times New Roman" panose="02020603050405020304" pitchFamily="18" charset="0"/>
                <a:cs typeface="Times New Roman" panose="02020603050405020304" pitchFamily="18" charset="0"/>
              </a:rPr>
              <a:t>.</a:t>
            </a:r>
          </a:p>
          <a:p>
            <a:pPr marL="285750" lvl="0" indent="-285750" algn="just">
              <a:buFont typeface="Wingdings" panose="05000000000000000000" pitchFamily="2" charset="2"/>
              <a:buChar char="v"/>
            </a:pPr>
            <a:r>
              <a:rPr lang="en-US" sz="1700" dirty="0" smtClean="0">
                <a:solidFill>
                  <a:srgbClr val="00B0F0"/>
                </a:solidFill>
                <a:latin typeface="Times New Roman" panose="02020603050405020304" pitchFamily="18" charset="0"/>
                <a:cs typeface="Times New Roman" panose="02020603050405020304" pitchFamily="18" charset="0"/>
              </a:rPr>
              <a:t>Eg:-Video games </a:t>
            </a:r>
          </a:p>
          <a:p>
            <a:pPr lvl="0" algn="just"/>
            <a:r>
              <a:rPr lang="en-US" sz="1700" i="1" dirty="0" smtClean="0">
                <a:solidFill>
                  <a:schemeClr val="bg1"/>
                </a:solidFill>
                <a:latin typeface="Times New Roman" panose="02020603050405020304" pitchFamily="18" charset="0"/>
                <a:cs typeface="Times New Roman" panose="02020603050405020304" pitchFamily="18" charset="0"/>
              </a:rPr>
              <a:t>Once Completed </a:t>
            </a:r>
            <a:r>
              <a:rPr lang="en-US" sz="1700" i="1" dirty="0">
                <a:solidFill>
                  <a:schemeClr val="bg1"/>
                </a:solidFill>
                <a:latin typeface="Times New Roman" panose="02020603050405020304" pitchFamily="18" charset="0"/>
                <a:cs typeface="Times New Roman" panose="02020603050405020304" pitchFamily="18" charset="0"/>
              </a:rPr>
              <a:t>a level </a:t>
            </a:r>
            <a:r>
              <a:rPr lang="en-US" sz="1700" i="1" dirty="0" smtClean="0">
                <a:solidFill>
                  <a:schemeClr val="bg1"/>
                </a:solidFill>
                <a:latin typeface="Times New Roman" panose="02020603050405020304" pitchFamily="18" charset="0"/>
                <a:cs typeface="Times New Roman" panose="02020603050405020304" pitchFamily="18" charset="0"/>
              </a:rPr>
              <a:t>, then </a:t>
            </a:r>
            <a:r>
              <a:rPr lang="en-US" sz="1700" i="1" dirty="0">
                <a:solidFill>
                  <a:schemeClr val="bg1"/>
                </a:solidFill>
                <a:latin typeface="Times New Roman" panose="02020603050405020304" pitchFamily="18" charset="0"/>
                <a:cs typeface="Times New Roman" panose="02020603050405020304" pitchFamily="18" charset="0"/>
              </a:rPr>
              <a:t>—</a:t>
            </a:r>
            <a:r>
              <a:rPr lang="en-US" sz="1700" i="1" dirty="0" smtClean="0">
                <a:solidFill>
                  <a:schemeClr val="bg1"/>
                </a:solidFill>
                <a:latin typeface="Times New Roman" panose="02020603050405020304" pitchFamily="18" charset="0"/>
                <a:cs typeface="Times New Roman" panose="02020603050405020304" pitchFamily="18" charset="0"/>
              </a:rPr>
              <a:t> earn </a:t>
            </a:r>
            <a:r>
              <a:rPr lang="en-US" sz="1700" i="1" dirty="0">
                <a:solidFill>
                  <a:schemeClr val="bg1"/>
                </a:solidFill>
                <a:latin typeface="Times New Roman" panose="02020603050405020304" pitchFamily="18" charset="0"/>
                <a:cs typeface="Times New Roman" panose="02020603050405020304" pitchFamily="18" charset="0"/>
              </a:rPr>
              <a:t>a badge. Defeat the bad guy in a certain number of moves </a:t>
            </a:r>
            <a:r>
              <a:rPr lang="en-US" sz="1700" i="1" dirty="0" smtClean="0">
                <a:solidFill>
                  <a:schemeClr val="bg1"/>
                </a:solidFill>
                <a:latin typeface="Times New Roman" panose="02020603050405020304" pitchFamily="18" charset="0"/>
                <a:cs typeface="Times New Roman" panose="02020603050405020304" pitchFamily="18" charset="0"/>
              </a:rPr>
              <a:t>and </a:t>
            </a:r>
            <a:r>
              <a:rPr lang="en-US" sz="1700" i="1" dirty="0">
                <a:solidFill>
                  <a:schemeClr val="bg1"/>
                </a:solidFill>
                <a:latin typeface="Times New Roman" panose="02020603050405020304" pitchFamily="18" charset="0"/>
                <a:cs typeface="Times New Roman" panose="02020603050405020304" pitchFamily="18" charset="0"/>
              </a:rPr>
              <a:t>—</a:t>
            </a:r>
            <a:r>
              <a:rPr lang="en-US" sz="1700" i="1" dirty="0" smtClean="0">
                <a:solidFill>
                  <a:schemeClr val="bg1"/>
                </a:solidFill>
                <a:latin typeface="Times New Roman" panose="02020603050405020304" pitchFamily="18" charset="0"/>
                <a:cs typeface="Times New Roman" panose="02020603050405020304" pitchFamily="18" charset="0"/>
              </a:rPr>
              <a:t> </a:t>
            </a:r>
            <a:r>
              <a:rPr lang="en-US" sz="1700" i="1" dirty="0">
                <a:solidFill>
                  <a:schemeClr val="bg1"/>
                </a:solidFill>
                <a:latin typeface="Times New Roman" panose="02020603050405020304" pitchFamily="18" charset="0"/>
                <a:cs typeface="Times New Roman" panose="02020603050405020304" pitchFamily="18" charset="0"/>
              </a:rPr>
              <a:t>earn a bonus. Step into a trap — game over.</a:t>
            </a:r>
          </a:p>
          <a:p>
            <a:pPr algn="just"/>
            <a:r>
              <a:rPr lang="en-US" sz="1700" dirty="0" smtClean="0">
                <a:solidFill>
                  <a:schemeClr val="bg1"/>
                </a:solidFill>
                <a:latin typeface="Times New Roman" panose="02020603050405020304" pitchFamily="18" charset="0"/>
                <a:cs typeface="Times New Roman" panose="02020603050405020304" pitchFamily="18" charset="0"/>
              </a:rPr>
              <a:t>The feed back help </a:t>
            </a:r>
            <a:r>
              <a:rPr lang="en-US" sz="1700" dirty="0">
                <a:solidFill>
                  <a:schemeClr val="bg1"/>
                </a:solidFill>
                <a:latin typeface="Times New Roman" panose="02020603050405020304" pitchFamily="18" charset="0"/>
                <a:cs typeface="Times New Roman" panose="02020603050405020304" pitchFamily="18" charset="0"/>
              </a:rPr>
              <a:t>players learn how to improve their performance for the next game</a:t>
            </a:r>
          </a:p>
        </p:txBody>
      </p:sp>
    </p:spTree>
    <p:extLst>
      <p:ext uri="{BB962C8B-B14F-4D97-AF65-F5344CB8AC3E}">
        <p14:creationId xmlns:p14="http://schemas.microsoft.com/office/powerpoint/2010/main" val="3582201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01670" y="-42272"/>
            <a:ext cx="3145809" cy="2627604"/>
          </a:xfrm>
          <a:prstGeom prst="rect">
            <a:avLst/>
          </a:prstGeom>
        </p:spPr>
      </p:pic>
      <p:pic>
        <p:nvPicPr>
          <p:cNvPr id="8" name="Picture 7"/>
          <p:cNvPicPr>
            <a:picLocks noChangeAspect="1"/>
          </p:cNvPicPr>
          <p:nvPr/>
        </p:nvPicPr>
        <p:blipFill>
          <a:blip r:embed="rId3"/>
          <a:stretch>
            <a:fillRect/>
          </a:stretch>
        </p:blipFill>
        <p:spPr>
          <a:xfrm>
            <a:off x="0" y="2585332"/>
            <a:ext cx="4523704" cy="2567287"/>
          </a:xfrm>
          <a:prstGeom prst="rect">
            <a:avLst/>
          </a:prstGeom>
        </p:spPr>
      </p:pic>
      <p:pic>
        <p:nvPicPr>
          <p:cNvPr id="9" name="Picture 8"/>
          <p:cNvPicPr>
            <a:picLocks noChangeAspect="1"/>
          </p:cNvPicPr>
          <p:nvPr/>
        </p:nvPicPr>
        <p:blipFill>
          <a:blip r:embed="rId4"/>
          <a:stretch>
            <a:fillRect/>
          </a:stretch>
        </p:blipFill>
        <p:spPr>
          <a:xfrm>
            <a:off x="5182820" y="-48589"/>
            <a:ext cx="3383573" cy="2627604"/>
          </a:xfrm>
          <a:prstGeom prst="rect">
            <a:avLst/>
          </a:prstGeom>
        </p:spPr>
      </p:pic>
      <p:pic>
        <p:nvPicPr>
          <p:cNvPr id="10" name="Picture 9"/>
          <p:cNvPicPr>
            <a:picLocks noChangeAspect="1"/>
          </p:cNvPicPr>
          <p:nvPr/>
        </p:nvPicPr>
        <p:blipFill>
          <a:blip r:embed="rId5"/>
          <a:stretch>
            <a:fillRect/>
          </a:stretch>
        </p:blipFill>
        <p:spPr>
          <a:xfrm>
            <a:off x="4877410" y="2585332"/>
            <a:ext cx="4266590" cy="2558168"/>
          </a:xfrm>
          <a:prstGeom prst="rect">
            <a:avLst/>
          </a:prstGeom>
        </p:spPr>
      </p:pic>
    </p:spTree>
    <p:extLst>
      <p:ext uri="{BB962C8B-B14F-4D97-AF65-F5344CB8AC3E}">
        <p14:creationId xmlns:p14="http://schemas.microsoft.com/office/powerpoint/2010/main" val="3188536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7080" y="1502815"/>
            <a:ext cx="5715000" cy="2667000"/>
          </a:xfrm>
          <a:prstGeom prst="rect">
            <a:avLst/>
          </a:prstGeom>
        </p:spPr>
      </p:pic>
      <p:sp>
        <p:nvSpPr>
          <p:cNvPr id="3" name="Rectangle 2"/>
          <p:cNvSpPr/>
          <p:nvPr/>
        </p:nvSpPr>
        <p:spPr>
          <a:xfrm>
            <a:off x="1976015" y="281175"/>
            <a:ext cx="3174074" cy="461665"/>
          </a:xfrm>
          <a:prstGeom prst="rect">
            <a:avLst/>
          </a:prstGeom>
        </p:spPr>
        <p:txBody>
          <a:bodyPr wrap="none">
            <a:spAutoFit/>
          </a:bodyPr>
          <a:lstStyle/>
          <a:p>
            <a:r>
              <a:rPr lang="en-US" sz="2400" dirty="0" smtClean="0">
                <a:solidFill>
                  <a:srgbClr val="0070C0"/>
                </a:solidFill>
                <a:latin typeface="Times New Roman" panose="02020603050405020304" pitchFamily="18" charset="0"/>
                <a:cs typeface="Times New Roman" panose="02020603050405020304" pitchFamily="18" charset="0"/>
              </a:rPr>
              <a:t>Reinforcement Learning</a:t>
            </a:r>
            <a:endParaRPr lang="en-US" sz="24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74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598" y="281175"/>
            <a:ext cx="4976042" cy="461665"/>
          </a:xfrm>
          <a:prstGeom prst="rect">
            <a:avLst/>
          </a:prstGeom>
        </p:spPr>
        <p:txBody>
          <a:bodyPr wrap="none">
            <a:spAutoFit/>
          </a:bodyPr>
          <a:lstStyle/>
          <a:p>
            <a:r>
              <a:rPr lang="en-US" sz="2400" dirty="0">
                <a:solidFill>
                  <a:srgbClr val="0070C0"/>
                </a:solidFill>
                <a:latin typeface="Times New Roman" panose="02020603050405020304" pitchFamily="18" charset="0"/>
                <a:cs typeface="Times New Roman" panose="02020603050405020304" pitchFamily="18" charset="0"/>
              </a:rPr>
              <a:t>The Seven Steps Of Machine Learning</a:t>
            </a:r>
          </a:p>
        </p:txBody>
      </p:sp>
      <p:sp>
        <p:nvSpPr>
          <p:cNvPr id="4" name="Rectangle 3"/>
          <p:cNvSpPr/>
          <p:nvPr/>
        </p:nvSpPr>
        <p:spPr>
          <a:xfrm>
            <a:off x="0" y="1127016"/>
            <a:ext cx="9117402" cy="4016484"/>
          </a:xfrm>
          <a:prstGeom prst="rect">
            <a:avLst/>
          </a:prstGeom>
        </p:spPr>
        <p:txBody>
          <a:bodyPr wrap="square">
            <a:spAutoFit/>
          </a:bodyPr>
          <a:lstStyle/>
          <a:p>
            <a:pPr marL="342900" marR="0" lvl="0" indent="-342900" algn="just" defTabSz="914400" eaLnBrk="1" fontAlgn="auto" latinLnBrk="0" hangingPunct="1">
              <a:lnSpc>
                <a:spcPct val="100000"/>
              </a:lnSpc>
              <a:spcBef>
                <a:spcPts val="0"/>
              </a:spcBef>
              <a:spcAft>
                <a:spcPts val="0"/>
              </a:spcAft>
              <a:buClrTx/>
              <a:buSzTx/>
              <a:buFontTx/>
              <a:buAutoNum type="arabicPeriod"/>
              <a:tabLst/>
              <a:defRPr/>
            </a:pPr>
            <a:r>
              <a:rPr kumimoji="0" lang="en-SG" sz="1700" b="1" i="0" u="none" strike="noStrike" kern="0" cap="none" spc="0" normalizeH="0" baseline="0" noProof="0" dirty="0" smtClean="0">
                <a:ln>
                  <a:noFill/>
                </a:ln>
                <a:solidFill>
                  <a:schemeClr val="bg1"/>
                </a:solidFill>
                <a:effectLst/>
                <a:uLnTx/>
                <a:uFillTx/>
                <a:latin typeface="Times New Roman" panose="02020603050405020304" pitchFamily="18" charset="0"/>
                <a:cs typeface="Times New Roman" panose="02020603050405020304" pitchFamily="18" charset="0"/>
              </a:rPr>
              <a:t>Gathering Data:</a:t>
            </a:r>
          </a:p>
          <a:p>
            <a:pPr marR="0" lvl="0" algn="just" defTabSz="914400" eaLnBrk="1" fontAlgn="auto" latinLnBrk="0" hangingPunct="1">
              <a:lnSpc>
                <a:spcPct val="100000"/>
              </a:lnSpc>
              <a:spcBef>
                <a:spcPts val="0"/>
              </a:spcBef>
              <a:spcAft>
                <a:spcPts val="0"/>
              </a:spcAft>
              <a:buClrTx/>
              <a:buSzTx/>
              <a:tabLst/>
              <a:defRPr/>
            </a:pPr>
            <a:endParaRPr kumimoji="0" lang="en-SG" sz="1700" b="0" i="0" u="none" strike="noStrike" kern="0" cap="none" spc="0" normalizeH="0" baseline="0" noProof="0" dirty="0" smtClean="0">
              <a:ln>
                <a:noFill/>
              </a:ln>
              <a:solidFill>
                <a:schemeClr val="bg1"/>
              </a:solidFill>
              <a:effectLst/>
              <a:uLnTx/>
              <a:uFillTx/>
              <a:latin typeface="Times New Roman" panose="02020603050405020304" pitchFamily="18" charset="0"/>
              <a:cs typeface="Times New Roman" panose="02020603050405020304" pitchFamily="18" charset="0"/>
            </a:endParaRPr>
          </a:p>
          <a:p>
            <a:pPr marL="285750" marR="0" lvl="0" indent="-285750" algn="just"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SG" sz="1700" b="0" i="0" u="none" strike="noStrike" kern="0" cap="none" spc="0" normalizeH="0" baseline="0" noProof="0" dirty="0" smtClean="0">
                <a:ln>
                  <a:noFill/>
                </a:ln>
                <a:solidFill>
                  <a:schemeClr val="bg1"/>
                </a:solidFill>
                <a:effectLst/>
                <a:uLnTx/>
                <a:uFillTx/>
                <a:latin typeface="Times New Roman" panose="02020603050405020304" pitchFamily="18" charset="0"/>
                <a:cs typeface="Times New Roman" panose="02020603050405020304" pitchFamily="18" charset="0"/>
              </a:rPr>
              <a:t>Once you know exactly what you want and the equipments are in hand, it takes you to the first real step of machine learning- Gathering Data. </a:t>
            </a:r>
          </a:p>
          <a:p>
            <a:pPr marL="285750" marR="0" lvl="0" indent="-285750" algn="just"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SG" sz="1700" b="0" i="0" u="none" strike="noStrike" kern="0" cap="none" spc="0" normalizeH="0" baseline="0" noProof="0" dirty="0" smtClean="0">
                <a:ln>
                  <a:noFill/>
                </a:ln>
                <a:solidFill>
                  <a:schemeClr val="bg1"/>
                </a:solidFill>
                <a:effectLst/>
                <a:uLnTx/>
                <a:uFillTx/>
                <a:latin typeface="Times New Roman" panose="02020603050405020304" pitchFamily="18" charset="0"/>
                <a:cs typeface="Times New Roman" panose="02020603050405020304" pitchFamily="18" charset="0"/>
              </a:rPr>
              <a:t>This step is very crucial as the quality and quantity of data gathered will directly determine how good the predictive model will turn out to be. </a:t>
            </a:r>
          </a:p>
          <a:p>
            <a:pPr marL="285750" marR="0" lvl="0" indent="-285750" algn="just"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SG" sz="1700" b="0" i="0" u="none" strike="noStrike" kern="0" cap="none" spc="0" normalizeH="0" baseline="0" noProof="0" dirty="0" smtClean="0">
                <a:ln>
                  <a:noFill/>
                </a:ln>
                <a:solidFill>
                  <a:schemeClr val="bg1"/>
                </a:solidFill>
                <a:effectLst/>
                <a:uLnTx/>
                <a:uFillTx/>
                <a:latin typeface="Times New Roman" panose="02020603050405020304" pitchFamily="18" charset="0"/>
                <a:cs typeface="Times New Roman" panose="02020603050405020304" pitchFamily="18" charset="0"/>
              </a:rPr>
              <a:t>The data collected is then tabulated and called as Training Data.</a:t>
            </a:r>
          </a:p>
          <a:p>
            <a:pPr marL="285750" marR="0" lvl="0" indent="-285750" algn="just"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SG" sz="1700" b="0" i="0" u="none" strike="noStrike" kern="0" cap="none" spc="0" normalizeH="0" baseline="0" noProof="0" dirty="0" smtClean="0">
              <a:ln>
                <a:noFill/>
              </a:ln>
              <a:solidFill>
                <a:schemeClr val="bg1"/>
              </a:solidFill>
              <a:effectLst/>
              <a:uLnTx/>
              <a:uFillTx/>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SG" sz="1700" b="1" i="0" u="none" strike="noStrike" kern="0" cap="none" spc="0" normalizeH="0" baseline="0" noProof="0" dirty="0" smtClean="0">
                <a:ln>
                  <a:noFill/>
                </a:ln>
                <a:solidFill>
                  <a:schemeClr val="bg1"/>
                </a:solidFill>
                <a:effectLst/>
                <a:uLnTx/>
                <a:uFillTx/>
                <a:latin typeface="Times New Roman" panose="02020603050405020304" pitchFamily="18" charset="0"/>
                <a:cs typeface="Times New Roman" panose="02020603050405020304" pitchFamily="18" charset="0"/>
              </a:rPr>
              <a:t>2. Data Preparation:</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SG" sz="1700" b="0" i="0" u="none" strike="noStrike" kern="0" cap="none" spc="0" normalizeH="0" baseline="0" noProof="0" dirty="0" smtClean="0">
              <a:ln>
                <a:noFill/>
              </a:ln>
              <a:solidFill>
                <a:schemeClr val="bg1"/>
              </a:solidFill>
              <a:effectLst/>
              <a:uLnTx/>
              <a:uFillTx/>
              <a:latin typeface="Times New Roman" panose="02020603050405020304" pitchFamily="18" charset="0"/>
              <a:cs typeface="Times New Roman" panose="02020603050405020304" pitchFamily="18" charset="0"/>
            </a:endParaRPr>
          </a:p>
          <a:p>
            <a:pPr marL="285750" marR="0" lvl="0" indent="-285750" algn="just"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SG" sz="1700" b="0" i="0" u="none" strike="noStrike" kern="0" cap="none" spc="0" normalizeH="0" baseline="0" noProof="0" dirty="0" smtClean="0">
                <a:ln>
                  <a:noFill/>
                </a:ln>
                <a:solidFill>
                  <a:schemeClr val="bg1"/>
                </a:solidFill>
                <a:effectLst/>
                <a:uLnTx/>
                <a:uFillTx/>
                <a:latin typeface="Times New Roman" panose="02020603050405020304" pitchFamily="18" charset="0"/>
                <a:cs typeface="Times New Roman" panose="02020603050405020304" pitchFamily="18" charset="0"/>
              </a:rPr>
              <a:t>After the training data is gathered, you move on to the next step of machine learning ie</a:t>
            </a:r>
            <a:r>
              <a:rPr kumimoji="0" lang="en-SG" sz="1700" b="0" i="0" u="none" strike="noStrike" kern="0" cap="none" spc="0" normalizeH="0" noProof="0" dirty="0" smtClean="0">
                <a:ln>
                  <a:noFill/>
                </a:ln>
                <a:solidFill>
                  <a:schemeClr val="bg1"/>
                </a:solidFill>
                <a:effectLst/>
                <a:uLnTx/>
                <a:uFillTx/>
                <a:latin typeface="Times New Roman" panose="02020603050405020304" pitchFamily="18" charset="0"/>
                <a:cs typeface="Times New Roman" panose="02020603050405020304" pitchFamily="18" charset="0"/>
              </a:rPr>
              <a:t> </a:t>
            </a:r>
            <a:r>
              <a:rPr kumimoji="0" lang="en-SG" sz="1700" b="0" i="0" u="none" strike="noStrike" kern="0" cap="none" spc="0" normalizeH="0" baseline="0" noProof="0" dirty="0" smtClean="0">
                <a:ln>
                  <a:noFill/>
                </a:ln>
                <a:solidFill>
                  <a:schemeClr val="bg1"/>
                </a:solidFill>
                <a:effectLst/>
                <a:uLnTx/>
                <a:uFillTx/>
                <a:latin typeface="Times New Roman" panose="02020603050405020304" pitchFamily="18" charset="0"/>
                <a:cs typeface="Times New Roman" panose="02020603050405020304" pitchFamily="18" charset="0"/>
              </a:rPr>
              <a:t>Data preparation, where the data is loaded into a suitable platform and then prepared for use in machine learning training. </a:t>
            </a:r>
          </a:p>
          <a:p>
            <a:pPr marL="285750" marR="0" lvl="0" indent="-285750" algn="just"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SG" sz="1700" b="0" i="0" u="none" strike="noStrike" kern="0" cap="none" spc="0" normalizeH="0" baseline="0" noProof="0" dirty="0" smtClean="0">
                <a:ln>
                  <a:noFill/>
                </a:ln>
                <a:solidFill>
                  <a:schemeClr val="bg1"/>
                </a:solidFill>
                <a:effectLst/>
                <a:uLnTx/>
                <a:uFillTx/>
                <a:latin typeface="Times New Roman" panose="02020603050405020304" pitchFamily="18" charset="0"/>
                <a:cs typeface="Times New Roman" panose="02020603050405020304" pitchFamily="18" charset="0"/>
              </a:rPr>
              <a:t>Here, the data is first put all together and then the order is randomized as the order of data should not affect what is learned.</a:t>
            </a:r>
            <a:endParaRPr kumimoji="0" lang="en-SG" sz="1700" b="0"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8661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44700"/>
            <a:ext cx="9000445" cy="1923604"/>
          </a:xfrm>
          <a:prstGeom prst="rect">
            <a:avLst/>
          </a:prstGeom>
        </p:spPr>
        <p:txBody>
          <a:bodyPr wrap="square">
            <a:spAutoFit/>
          </a:bodyPr>
          <a:lstStyle/>
          <a:p>
            <a:pPr lvl="0">
              <a:defRPr/>
            </a:pPr>
            <a:endParaRPr lang="en-SG" sz="1700" kern="0" dirty="0">
              <a:solidFill>
                <a:prstClr val="white"/>
              </a:solidFill>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v"/>
              <a:defRPr/>
            </a:pPr>
            <a:r>
              <a:rPr lang="en-SG" sz="1700" kern="0" dirty="0">
                <a:solidFill>
                  <a:prstClr val="white"/>
                </a:solidFill>
                <a:latin typeface="Times New Roman" panose="02020603050405020304" pitchFamily="18" charset="0"/>
                <a:cs typeface="Times New Roman" panose="02020603050405020304" pitchFamily="18" charset="0"/>
              </a:rPr>
              <a:t>This is also a good enough time to do any visualizations of the data, as that will help you see if there are any relevant relationships between the different variables, how you can take their advantage and as well as show you if there are any data imbalances present. </a:t>
            </a:r>
            <a:endParaRPr lang="en-SG" sz="1700" kern="0" dirty="0" smtClean="0">
              <a:solidFill>
                <a:prstClr val="white"/>
              </a:solidFill>
              <a:latin typeface="Times New Roman" panose="02020603050405020304" pitchFamily="18" charset="0"/>
              <a:cs typeface="Times New Roman" panose="02020603050405020304" pitchFamily="18" charset="0"/>
            </a:endParaRPr>
          </a:p>
          <a:p>
            <a:pPr lvl="0" algn="just">
              <a:defRPr/>
            </a:pPr>
            <a:endParaRPr lang="en-SG" sz="1700" kern="0" dirty="0" smtClean="0">
              <a:solidFill>
                <a:prstClr val="white"/>
              </a:solidFill>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v"/>
              <a:defRPr/>
            </a:pPr>
            <a:r>
              <a:rPr lang="en-SG" sz="1700" kern="0" dirty="0" smtClean="0">
                <a:solidFill>
                  <a:prstClr val="white"/>
                </a:solidFill>
                <a:latin typeface="Times New Roman" panose="02020603050405020304" pitchFamily="18" charset="0"/>
                <a:cs typeface="Times New Roman" panose="02020603050405020304" pitchFamily="18" charset="0"/>
              </a:rPr>
              <a:t>The </a:t>
            </a:r>
            <a:r>
              <a:rPr lang="en-SG" sz="1700" kern="0" dirty="0">
                <a:solidFill>
                  <a:prstClr val="white"/>
                </a:solidFill>
                <a:latin typeface="Times New Roman" panose="02020603050405020304" pitchFamily="18" charset="0"/>
                <a:cs typeface="Times New Roman" panose="02020603050405020304" pitchFamily="18" charset="0"/>
              </a:rPr>
              <a:t>other forms of adjusting and manipulation like normalization, error correction, and more take place at this </a:t>
            </a:r>
            <a:r>
              <a:rPr lang="en-SG" sz="1700" kern="0" dirty="0" smtClean="0">
                <a:solidFill>
                  <a:prstClr val="white"/>
                </a:solidFill>
                <a:latin typeface="Times New Roman" panose="02020603050405020304" pitchFamily="18" charset="0"/>
                <a:cs typeface="Times New Roman" panose="02020603050405020304" pitchFamily="18" charset="0"/>
              </a:rPr>
              <a:t>step.</a:t>
            </a:r>
            <a:endParaRPr lang="en-SG" sz="1700" kern="0"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828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554" y="1044700"/>
            <a:ext cx="9000445" cy="3754874"/>
          </a:xfrm>
          <a:prstGeom prst="rect">
            <a:avLst/>
          </a:prstGeom>
        </p:spPr>
        <p:txBody>
          <a:bodyPr wrap="square">
            <a:spAutoFit/>
          </a:bodyPr>
          <a:lstStyle/>
          <a:p>
            <a:pPr lvl="0" algn="just"/>
            <a:r>
              <a:rPr lang="en-SG" sz="1700" b="1" dirty="0">
                <a:solidFill>
                  <a:schemeClr val="bg1"/>
                </a:solidFill>
                <a:latin typeface="Times New Roman" panose="02020603050405020304" pitchFamily="18" charset="0"/>
                <a:cs typeface="Times New Roman" panose="02020603050405020304" pitchFamily="18" charset="0"/>
              </a:rPr>
              <a:t>3. Choosing a model</a:t>
            </a:r>
            <a:r>
              <a:rPr lang="en-SG" sz="1700" b="1" dirty="0" smtClean="0">
                <a:solidFill>
                  <a:schemeClr val="bg1"/>
                </a:solidFill>
                <a:latin typeface="Times New Roman" panose="02020603050405020304" pitchFamily="18" charset="0"/>
                <a:cs typeface="Times New Roman" panose="02020603050405020304" pitchFamily="18" charset="0"/>
              </a:rPr>
              <a:t>:</a:t>
            </a:r>
          </a:p>
          <a:p>
            <a:pPr lvl="0" algn="just"/>
            <a:endParaRPr lang="en-SG" sz="1700" dirty="0">
              <a:solidFill>
                <a:schemeClr val="bg1"/>
              </a:solidFill>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v"/>
            </a:pPr>
            <a:r>
              <a:rPr lang="en-SG" sz="1700" dirty="0">
                <a:solidFill>
                  <a:schemeClr val="bg1"/>
                </a:solidFill>
                <a:latin typeface="Times New Roman" panose="02020603050405020304" pitchFamily="18" charset="0"/>
                <a:cs typeface="Times New Roman" panose="02020603050405020304" pitchFamily="18" charset="0"/>
              </a:rPr>
              <a:t>The next step that follows in the workflow is choosing a model among the many that researchers and data scientists have created over the years. </a:t>
            </a:r>
            <a:endParaRPr lang="en-SG" sz="1700" dirty="0" smtClean="0">
              <a:solidFill>
                <a:schemeClr val="bg1"/>
              </a:solidFill>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v"/>
            </a:pPr>
            <a:r>
              <a:rPr lang="en-SG" sz="1700" dirty="0" smtClean="0">
                <a:solidFill>
                  <a:schemeClr val="bg1"/>
                </a:solidFill>
                <a:latin typeface="Times New Roman" panose="02020603050405020304" pitchFamily="18" charset="0"/>
                <a:cs typeface="Times New Roman" panose="02020603050405020304" pitchFamily="18" charset="0"/>
              </a:rPr>
              <a:t>Make </a:t>
            </a:r>
            <a:r>
              <a:rPr lang="en-SG" sz="1700" dirty="0">
                <a:solidFill>
                  <a:schemeClr val="bg1"/>
                </a:solidFill>
                <a:latin typeface="Times New Roman" panose="02020603050405020304" pitchFamily="18" charset="0"/>
                <a:cs typeface="Times New Roman" panose="02020603050405020304" pitchFamily="18" charset="0"/>
              </a:rPr>
              <a:t>the choice of the right one that should get the job done</a:t>
            </a:r>
            <a:r>
              <a:rPr lang="en-SG" sz="1700" dirty="0" smtClean="0">
                <a:solidFill>
                  <a:schemeClr val="bg1"/>
                </a:solidFill>
                <a:latin typeface="Times New Roman" panose="02020603050405020304" pitchFamily="18" charset="0"/>
                <a:cs typeface="Times New Roman" panose="02020603050405020304" pitchFamily="18" charset="0"/>
              </a:rPr>
              <a:t>.</a:t>
            </a:r>
          </a:p>
          <a:p>
            <a:pPr lvl="0" algn="just"/>
            <a:endParaRPr lang="en-SG" sz="1700" dirty="0">
              <a:solidFill>
                <a:schemeClr val="bg1"/>
              </a:solidFill>
              <a:latin typeface="Times New Roman" panose="02020603050405020304" pitchFamily="18" charset="0"/>
              <a:cs typeface="Times New Roman" panose="02020603050405020304" pitchFamily="18" charset="0"/>
            </a:endParaRPr>
          </a:p>
          <a:p>
            <a:pPr lvl="0" algn="just"/>
            <a:r>
              <a:rPr lang="en-SG" sz="1700" b="1" dirty="0">
                <a:solidFill>
                  <a:schemeClr val="bg1"/>
                </a:solidFill>
                <a:latin typeface="Times New Roman" panose="02020603050405020304" pitchFamily="18" charset="0"/>
                <a:cs typeface="Times New Roman" panose="02020603050405020304" pitchFamily="18" charset="0"/>
              </a:rPr>
              <a:t>4. Training</a:t>
            </a:r>
            <a:r>
              <a:rPr lang="en-SG" sz="1700" b="1" dirty="0" smtClean="0">
                <a:solidFill>
                  <a:schemeClr val="bg1"/>
                </a:solidFill>
                <a:latin typeface="Times New Roman" panose="02020603050405020304" pitchFamily="18" charset="0"/>
                <a:cs typeface="Times New Roman" panose="02020603050405020304" pitchFamily="18" charset="0"/>
              </a:rPr>
              <a:t>:</a:t>
            </a:r>
          </a:p>
          <a:p>
            <a:pPr lvl="0" algn="just"/>
            <a:endParaRPr lang="en-SG" sz="1700" dirty="0">
              <a:solidFill>
                <a:schemeClr val="bg1"/>
              </a:solidFill>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v"/>
            </a:pPr>
            <a:r>
              <a:rPr lang="en-SG" sz="1700" dirty="0">
                <a:solidFill>
                  <a:schemeClr val="bg1"/>
                </a:solidFill>
                <a:latin typeface="Times New Roman" panose="02020603050405020304" pitchFamily="18" charset="0"/>
                <a:cs typeface="Times New Roman" panose="02020603050405020304" pitchFamily="18" charset="0"/>
              </a:rPr>
              <a:t>After the </a:t>
            </a:r>
            <a:r>
              <a:rPr lang="en-SG" sz="1700" dirty="0" smtClean="0">
                <a:solidFill>
                  <a:schemeClr val="bg1"/>
                </a:solidFill>
                <a:latin typeface="Times New Roman" panose="02020603050405020304" pitchFamily="18" charset="0"/>
                <a:cs typeface="Times New Roman" panose="02020603050405020304" pitchFamily="18" charset="0"/>
              </a:rPr>
              <a:t>above steps </a:t>
            </a:r>
            <a:r>
              <a:rPr lang="en-SG" sz="1700" dirty="0">
                <a:solidFill>
                  <a:schemeClr val="bg1"/>
                </a:solidFill>
                <a:latin typeface="Times New Roman" panose="02020603050405020304" pitchFamily="18" charset="0"/>
                <a:cs typeface="Times New Roman" panose="02020603050405020304" pitchFamily="18" charset="0"/>
              </a:rPr>
              <a:t>are completed, you then move </a:t>
            </a:r>
            <a:r>
              <a:rPr lang="en-SG" sz="1700" dirty="0" smtClean="0">
                <a:solidFill>
                  <a:schemeClr val="bg1"/>
                </a:solidFill>
                <a:latin typeface="Times New Roman" panose="02020603050405020304" pitchFamily="18" charset="0"/>
                <a:cs typeface="Times New Roman" panose="02020603050405020304" pitchFamily="18" charset="0"/>
              </a:rPr>
              <a:t>onto </a:t>
            </a:r>
            <a:r>
              <a:rPr lang="en-SG" sz="1700" dirty="0">
                <a:solidFill>
                  <a:schemeClr val="bg1"/>
                </a:solidFill>
                <a:latin typeface="Times New Roman" panose="02020603050405020304" pitchFamily="18" charset="0"/>
                <a:cs typeface="Times New Roman" panose="02020603050405020304" pitchFamily="18" charset="0"/>
              </a:rPr>
              <a:t>training where the data is used to incrementally improve the model’s ability to predict.</a:t>
            </a:r>
          </a:p>
          <a:p>
            <a:pPr marL="285750" lvl="0" indent="-285750" algn="just">
              <a:buFont typeface="Wingdings" panose="05000000000000000000" pitchFamily="2" charset="2"/>
              <a:buChar char="v"/>
            </a:pPr>
            <a:r>
              <a:rPr lang="en-SG" sz="1700" dirty="0">
                <a:solidFill>
                  <a:schemeClr val="bg1"/>
                </a:solidFill>
                <a:latin typeface="Times New Roman" panose="02020603050405020304" pitchFamily="18" charset="0"/>
                <a:cs typeface="Times New Roman" panose="02020603050405020304" pitchFamily="18" charset="0"/>
              </a:rPr>
              <a:t>The training process involves initializing some random values for say A and B of our model, predict the output with those values, then compare it with the model's prediction and then adjust the values so that they match the predictions that were made previously.</a:t>
            </a:r>
          </a:p>
          <a:p>
            <a:pPr marL="285750" lvl="0" indent="-285750" algn="just">
              <a:buFont typeface="Wingdings" panose="05000000000000000000" pitchFamily="2" charset="2"/>
              <a:buChar char="v"/>
            </a:pPr>
            <a:r>
              <a:rPr lang="en-SG" sz="1700" dirty="0">
                <a:solidFill>
                  <a:schemeClr val="bg1"/>
                </a:solidFill>
                <a:latin typeface="Times New Roman" panose="02020603050405020304" pitchFamily="18" charset="0"/>
                <a:cs typeface="Times New Roman" panose="02020603050405020304" pitchFamily="18" charset="0"/>
              </a:rPr>
              <a:t>This process then repeats and each cycle of updating is called one training step</a:t>
            </a:r>
          </a:p>
        </p:txBody>
      </p:sp>
    </p:spTree>
    <p:extLst>
      <p:ext uri="{BB962C8B-B14F-4D97-AF65-F5344CB8AC3E}">
        <p14:creationId xmlns:p14="http://schemas.microsoft.com/office/powerpoint/2010/main" val="138595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785" y="281175"/>
            <a:ext cx="8246070" cy="763525"/>
          </a:xfrm>
        </p:spPr>
        <p:txBody>
          <a:bodyPr>
            <a:normAutofit fontScale="90000"/>
          </a:bodyPr>
          <a:lstStyle/>
          <a:p>
            <a:r>
              <a:rPr lang="en-US" sz="2800" b="1" dirty="0" smtClean="0">
                <a:latin typeface="Times New Roman" panose="02020603050405020304" pitchFamily="18" charset="0"/>
                <a:cs typeface="Times New Roman" panose="02020603050405020304" pitchFamily="18" charset="0"/>
              </a:rPr>
              <a:t>Machine Learning</a:t>
            </a:r>
            <a:r>
              <a:rPr lang="en-US" sz="2800" dirty="0" smtClean="0">
                <a:latin typeface="Times New Roman" panose="02020603050405020304" pitchFamily="18" charset="0"/>
                <a:cs typeface="Times New Roman" panose="02020603050405020304" pitchFamily="18" charset="0"/>
              </a:rPr>
              <a:t/>
            </a:r>
            <a:br>
              <a:rPr lang="en-US" sz="2800" dirty="0" smtClean="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0" y="1350110"/>
            <a:ext cx="9000445" cy="3493264"/>
          </a:xfrm>
          <a:prstGeom prst="rect">
            <a:avLst/>
          </a:prstGeom>
        </p:spPr>
        <p:txBody>
          <a:bodyPr wrap="square">
            <a:spAutoFit/>
          </a:bodyPr>
          <a:lstStyle/>
          <a:p>
            <a:pPr marL="285750" indent="-285750" algn="just">
              <a:buFont typeface="Wingdings" panose="05000000000000000000" pitchFamily="2" charset="2"/>
              <a:buChar char="v"/>
            </a:pPr>
            <a:r>
              <a:rPr lang="en-US" sz="1700" dirty="0">
                <a:solidFill>
                  <a:schemeClr val="bg1"/>
                </a:solidFill>
                <a:latin typeface="Times New Roman" panose="02020603050405020304" pitchFamily="18" charset="0"/>
                <a:cs typeface="Times New Roman" panose="02020603050405020304" pitchFamily="18" charset="0"/>
              </a:rPr>
              <a:t>Machine learning is an application of artificial intelligence (AI) that provides systems the ability to automatically learn and improve from experience without being explicitly programmed</a:t>
            </a:r>
            <a:r>
              <a:rPr lang="en-US" sz="1700" dirty="0" smtClean="0">
                <a:solidFill>
                  <a:schemeClr val="bg1"/>
                </a:solidFill>
                <a:latin typeface="Times New Roman" panose="02020603050405020304" pitchFamily="18" charset="0"/>
                <a:cs typeface="Times New Roman" panose="02020603050405020304" pitchFamily="18" charset="0"/>
              </a:rPr>
              <a:t>.</a:t>
            </a:r>
          </a:p>
          <a:p>
            <a:pPr algn="just"/>
            <a:endParaRPr lang="en-SG" sz="17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SG" sz="1700" dirty="0">
                <a:solidFill>
                  <a:schemeClr val="bg1"/>
                </a:solidFill>
                <a:latin typeface="Times New Roman" panose="02020603050405020304" pitchFamily="18" charset="0"/>
                <a:cs typeface="Times New Roman" panose="02020603050405020304" pitchFamily="18" charset="0"/>
              </a:rPr>
              <a:t>Therefore, as it trains over the examples, again and again, </a:t>
            </a:r>
            <a:r>
              <a:rPr lang="en-SG" sz="1700" dirty="0" smtClean="0">
                <a:solidFill>
                  <a:schemeClr val="bg1"/>
                </a:solidFill>
                <a:latin typeface="Times New Roman" panose="02020603050405020304" pitchFamily="18" charset="0"/>
                <a:cs typeface="Times New Roman" panose="02020603050405020304" pitchFamily="18" charset="0"/>
              </a:rPr>
              <a:t> </a:t>
            </a:r>
            <a:r>
              <a:rPr lang="en-SG" sz="1700" dirty="0">
                <a:solidFill>
                  <a:schemeClr val="bg1"/>
                </a:solidFill>
                <a:latin typeface="Times New Roman" panose="02020603050405020304" pitchFamily="18" charset="0"/>
                <a:cs typeface="Times New Roman" panose="02020603050405020304" pitchFamily="18" charset="0"/>
              </a:rPr>
              <a:t>it is able to identify patterns in order to make predictions about the future</a:t>
            </a:r>
            <a:r>
              <a:rPr lang="en-SG" sz="1700" dirty="0" smtClean="0">
                <a:solidFill>
                  <a:schemeClr val="bg1"/>
                </a:solidFill>
                <a:latin typeface="Times New Roman" panose="02020603050405020304" pitchFamily="18" charset="0"/>
                <a:cs typeface="Times New Roman" panose="02020603050405020304" pitchFamily="18" charset="0"/>
              </a:rPr>
              <a:t>.</a:t>
            </a:r>
          </a:p>
          <a:p>
            <a:pPr algn="just"/>
            <a:endParaRPr lang="en-SG" sz="17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SG" sz="1700" dirty="0">
                <a:solidFill>
                  <a:schemeClr val="bg1"/>
                </a:solidFill>
                <a:latin typeface="Times New Roman" panose="02020603050405020304" pitchFamily="18" charset="0"/>
                <a:cs typeface="Times New Roman" panose="02020603050405020304" pitchFamily="18" charset="0"/>
              </a:rPr>
              <a:t>Data is the core backbone of machine learning algorithms. </a:t>
            </a:r>
            <a:endParaRPr lang="en-SG" sz="1700" dirty="0" smtClean="0">
              <a:solidFill>
                <a:schemeClr val="bg1"/>
              </a:solidFill>
              <a:latin typeface="Times New Roman" panose="02020603050405020304" pitchFamily="18" charset="0"/>
              <a:cs typeface="Times New Roman" panose="02020603050405020304" pitchFamily="18" charset="0"/>
            </a:endParaRPr>
          </a:p>
          <a:p>
            <a:pPr algn="just"/>
            <a:endParaRPr lang="en-SG" sz="17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SG" sz="1700" dirty="0">
                <a:solidFill>
                  <a:schemeClr val="bg1"/>
                </a:solidFill>
                <a:latin typeface="Times New Roman" panose="02020603050405020304" pitchFamily="18" charset="0"/>
                <a:cs typeface="Times New Roman" panose="02020603050405020304" pitchFamily="18" charset="0"/>
              </a:rPr>
              <a:t>With the help of the historical data, we are able to create more data by training </a:t>
            </a:r>
            <a:r>
              <a:rPr lang="en-SG" sz="1700" dirty="0" smtClean="0">
                <a:solidFill>
                  <a:schemeClr val="bg1"/>
                </a:solidFill>
                <a:latin typeface="Times New Roman" panose="02020603050405020304" pitchFamily="18" charset="0"/>
                <a:cs typeface="Times New Roman" panose="02020603050405020304" pitchFamily="18" charset="0"/>
              </a:rPr>
              <a:t>process using machine </a:t>
            </a:r>
            <a:r>
              <a:rPr lang="en-SG" sz="1700" dirty="0">
                <a:solidFill>
                  <a:schemeClr val="bg1"/>
                </a:solidFill>
                <a:latin typeface="Times New Roman" panose="02020603050405020304" pitchFamily="18" charset="0"/>
                <a:cs typeface="Times New Roman" panose="02020603050405020304" pitchFamily="18" charset="0"/>
              </a:rPr>
              <a:t>learning algorithms. For example, </a:t>
            </a:r>
            <a:r>
              <a:rPr lang="en-SG" sz="1700" b="1" i="1" dirty="0">
                <a:solidFill>
                  <a:schemeClr val="bg1"/>
                </a:solidFill>
                <a:latin typeface="Times New Roman" panose="02020603050405020304" pitchFamily="18" charset="0"/>
                <a:cs typeface="Times New Roman" panose="02020603050405020304" pitchFamily="18" charset="0"/>
              </a:rPr>
              <a:t>Generative Adversarial Networks</a:t>
            </a:r>
            <a:r>
              <a:rPr lang="en-SG" sz="1700" i="1" dirty="0">
                <a:solidFill>
                  <a:schemeClr val="bg1"/>
                </a:solidFill>
                <a:latin typeface="Times New Roman" panose="02020603050405020304" pitchFamily="18" charset="0"/>
                <a:cs typeface="Times New Roman" panose="02020603050405020304" pitchFamily="18" charset="0"/>
              </a:rPr>
              <a:t> </a:t>
            </a:r>
            <a:r>
              <a:rPr lang="en-SG" sz="1700" dirty="0">
                <a:solidFill>
                  <a:schemeClr val="bg1"/>
                </a:solidFill>
                <a:latin typeface="Times New Roman" panose="02020603050405020304" pitchFamily="18" charset="0"/>
                <a:cs typeface="Times New Roman" panose="02020603050405020304" pitchFamily="18" charset="0"/>
              </a:rPr>
              <a:t>are an advanced concept of Machine Learning that learns from the historical images through which they are capable of generating more images. </a:t>
            </a:r>
            <a:endParaRPr lang="en-SG" sz="1700" dirty="0" smtClean="0">
              <a:solidFill>
                <a:schemeClr val="bg1"/>
              </a:solidFill>
              <a:latin typeface="Times New Roman" panose="02020603050405020304" pitchFamily="18" charset="0"/>
              <a:cs typeface="Times New Roman" panose="02020603050405020304" pitchFamily="18" charset="0"/>
            </a:endParaRPr>
          </a:p>
          <a:p>
            <a:pPr algn="just"/>
            <a:endParaRPr lang="en-SG" sz="17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33094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279089"/>
            <a:ext cx="9000444" cy="1400383"/>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SG" sz="1700" b="1" i="0" u="none" strike="noStrike" kern="0" cap="none" spc="0" normalizeH="0" baseline="0" noProof="0" dirty="0" smtClean="0">
                <a:ln>
                  <a:noFill/>
                </a:ln>
                <a:solidFill>
                  <a:schemeClr val="bg1"/>
                </a:solidFill>
                <a:effectLst/>
                <a:uLnTx/>
                <a:uFillTx/>
                <a:latin typeface="Times New Roman" panose="02020603050405020304" pitchFamily="18" charset="0"/>
                <a:cs typeface="Times New Roman" panose="02020603050405020304" pitchFamily="18" charset="0"/>
              </a:rPr>
              <a:t>5. Evaluation:</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SG" sz="1700" b="0" i="0" u="none" strike="noStrike" kern="0" cap="none" spc="0" normalizeH="0" baseline="0" noProof="0" dirty="0" smtClean="0">
              <a:ln>
                <a:noFill/>
              </a:ln>
              <a:solidFill>
                <a:schemeClr val="bg1"/>
              </a:solidFill>
              <a:effectLst/>
              <a:uLnTx/>
              <a:uFillTx/>
              <a:latin typeface="Times New Roman" panose="02020603050405020304" pitchFamily="18" charset="0"/>
              <a:cs typeface="Times New Roman" panose="02020603050405020304" pitchFamily="18" charset="0"/>
            </a:endParaRPr>
          </a:p>
          <a:p>
            <a:pPr marL="285750" marR="0" lvl="0" indent="-285750" algn="just"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SG" sz="1700" b="0" i="0" u="none" strike="noStrike" kern="0" cap="none" spc="0" normalizeH="0" baseline="0" noProof="0" dirty="0" smtClean="0">
                <a:ln>
                  <a:noFill/>
                </a:ln>
                <a:solidFill>
                  <a:schemeClr val="bg1"/>
                </a:solidFill>
                <a:effectLst/>
                <a:uLnTx/>
                <a:uFillTx/>
                <a:latin typeface="Times New Roman" panose="02020603050405020304" pitchFamily="18" charset="0"/>
                <a:cs typeface="Times New Roman" panose="02020603050405020304" pitchFamily="18" charset="0"/>
              </a:rPr>
              <a:t>Once training is complete, you now check if it is good enough using this step. </a:t>
            </a:r>
          </a:p>
          <a:p>
            <a:pPr marL="285750" marR="0" lvl="0" indent="-285750" algn="just" defTabSz="91440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SG" sz="1700" b="0" i="0" u="none" strike="noStrike" kern="0" cap="none" spc="0" normalizeH="0" baseline="0" noProof="0" dirty="0" smtClean="0">
                <a:ln>
                  <a:noFill/>
                </a:ln>
                <a:solidFill>
                  <a:schemeClr val="bg1"/>
                </a:solidFill>
                <a:effectLst/>
                <a:uLnTx/>
                <a:uFillTx/>
                <a:latin typeface="Times New Roman" panose="02020603050405020304" pitchFamily="18" charset="0"/>
                <a:cs typeface="Times New Roman" panose="02020603050405020304" pitchFamily="18" charset="0"/>
              </a:rPr>
              <a:t>Evaluation allows the testing of the model against data that has never been seen and used for training and is meant to be representative of how the model might perform when in the real world.</a:t>
            </a:r>
            <a:endParaRPr kumimoji="0" lang="en-SG" sz="1700" b="0"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3878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44700"/>
            <a:ext cx="8856889" cy="2185214"/>
          </a:xfrm>
          <a:prstGeom prst="rect">
            <a:avLst/>
          </a:prstGeom>
        </p:spPr>
        <p:txBody>
          <a:bodyPr wrap="square">
            <a:spAutoFit/>
          </a:bodyPr>
          <a:lstStyle/>
          <a:p>
            <a:pPr lvl="0" algn="just"/>
            <a:r>
              <a:rPr lang="en-SG" sz="1700" b="1" dirty="0">
                <a:solidFill>
                  <a:schemeClr val="bg1"/>
                </a:solidFill>
                <a:latin typeface="Times New Roman" panose="02020603050405020304" pitchFamily="18" charset="0"/>
                <a:cs typeface="Times New Roman" panose="02020603050405020304" pitchFamily="18" charset="0"/>
              </a:rPr>
              <a:t>6. Parameter Tuning</a:t>
            </a:r>
            <a:r>
              <a:rPr lang="en-SG" sz="1700" b="1" dirty="0" smtClean="0">
                <a:solidFill>
                  <a:schemeClr val="bg1"/>
                </a:solidFill>
                <a:latin typeface="Times New Roman" panose="02020603050405020304" pitchFamily="18" charset="0"/>
                <a:cs typeface="Times New Roman" panose="02020603050405020304" pitchFamily="18" charset="0"/>
              </a:rPr>
              <a:t>:</a:t>
            </a:r>
          </a:p>
          <a:p>
            <a:pPr lvl="0" algn="just"/>
            <a:endParaRPr lang="en-SG" sz="1700" dirty="0">
              <a:solidFill>
                <a:schemeClr val="bg1"/>
              </a:solidFill>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v"/>
            </a:pPr>
            <a:r>
              <a:rPr lang="en-SG" sz="1700" dirty="0">
                <a:solidFill>
                  <a:schemeClr val="bg1"/>
                </a:solidFill>
                <a:latin typeface="Times New Roman" panose="02020603050405020304" pitchFamily="18" charset="0"/>
                <a:cs typeface="Times New Roman" panose="02020603050405020304" pitchFamily="18" charset="0"/>
              </a:rPr>
              <a:t>Once the evaluation is over, any further improvement in your training can be possible by tuning the parameters. </a:t>
            </a:r>
            <a:endParaRPr lang="en-SG" sz="1700" dirty="0" smtClean="0">
              <a:solidFill>
                <a:schemeClr val="bg1"/>
              </a:solidFill>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v"/>
            </a:pPr>
            <a:r>
              <a:rPr lang="en-US" sz="1700" dirty="0" smtClean="0">
                <a:solidFill>
                  <a:schemeClr val="bg1"/>
                </a:solidFill>
                <a:latin typeface="Times New Roman" panose="02020603050405020304" pitchFamily="18" charset="0"/>
                <a:cs typeface="Times New Roman" panose="02020603050405020304" pitchFamily="18" charset="0"/>
              </a:rPr>
              <a:t> Here your </a:t>
            </a:r>
            <a:r>
              <a:rPr lang="en-US" sz="1700" dirty="0">
                <a:solidFill>
                  <a:schemeClr val="bg1"/>
                </a:solidFill>
                <a:latin typeface="Times New Roman" panose="02020603050405020304" pitchFamily="18" charset="0"/>
                <a:cs typeface="Times New Roman" panose="02020603050405020304" pitchFamily="18" charset="0"/>
              </a:rPr>
              <a:t>goal, is usually to set those parameters to so optimal values that enable you to complete a learning task in the best way possible. </a:t>
            </a:r>
            <a:endParaRPr lang="en-US" sz="1700" dirty="0" smtClean="0">
              <a:solidFill>
                <a:schemeClr val="bg1"/>
              </a:solidFill>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v"/>
            </a:pPr>
            <a:r>
              <a:rPr lang="en-US" sz="1700" dirty="0" smtClean="0">
                <a:solidFill>
                  <a:schemeClr val="bg1"/>
                </a:solidFill>
                <a:latin typeface="Times New Roman" panose="02020603050405020304" pitchFamily="18" charset="0"/>
                <a:cs typeface="Times New Roman" panose="02020603050405020304" pitchFamily="18" charset="0"/>
              </a:rPr>
              <a:t>Thus</a:t>
            </a:r>
            <a:r>
              <a:rPr lang="en-US" sz="1700" dirty="0">
                <a:solidFill>
                  <a:schemeClr val="bg1"/>
                </a:solidFill>
                <a:latin typeface="Times New Roman" panose="02020603050405020304" pitchFamily="18" charset="0"/>
                <a:cs typeface="Times New Roman" panose="02020603050405020304" pitchFamily="18" charset="0"/>
              </a:rPr>
              <a:t>, </a:t>
            </a:r>
            <a:r>
              <a:rPr lang="en-US" sz="1700" dirty="0" smtClean="0">
                <a:solidFill>
                  <a:schemeClr val="bg1"/>
                </a:solidFill>
                <a:latin typeface="Times New Roman" panose="02020603050405020304" pitchFamily="18" charset="0"/>
                <a:cs typeface="Times New Roman" panose="02020603050405020304" pitchFamily="18" charset="0"/>
              </a:rPr>
              <a:t>it is the process which optimize </a:t>
            </a:r>
            <a:r>
              <a:rPr lang="en-US" sz="1700" dirty="0">
                <a:solidFill>
                  <a:schemeClr val="bg1"/>
                </a:solidFill>
                <a:latin typeface="Times New Roman" panose="02020603050405020304" pitchFamily="18" charset="0"/>
                <a:cs typeface="Times New Roman" panose="02020603050405020304" pitchFamily="18" charset="0"/>
              </a:rPr>
              <a:t>the parameters that impact the model in order to enable the algorithm to perform the best </a:t>
            </a:r>
            <a:r>
              <a:rPr lang="en-US" sz="1700" dirty="0" smtClean="0">
                <a:solidFill>
                  <a:schemeClr val="bg1"/>
                </a:solidFill>
                <a:latin typeface="Times New Roman" panose="02020603050405020304" pitchFamily="18" charset="0"/>
                <a:cs typeface="Times New Roman" panose="02020603050405020304" pitchFamily="18" charset="0"/>
              </a:rPr>
              <a:t>.</a:t>
            </a:r>
            <a:r>
              <a:rPr lang="en-SG" sz="1700" dirty="0" smtClean="0">
                <a:solidFill>
                  <a:schemeClr val="bg1"/>
                </a:solidFill>
                <a:latin typeface="Times New Roman" panose="02020603050405020304" pitchFamily="18" charset="0"/>
                <a:cs typeface="Times New Roman" panose="02020603050405020304" pitchFamily="18" charset="0"/>
              </a:rPr>
              <a:t> </a:t>
            </a:r>
            <a:endParaRPr lang="en-SG" sz="17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8854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1995"/>
            <a:ext cx="9000445" cy="2185214"/>
          </a:xfrm>
          <a:prstGeom prst="rect">
            <a:avLst/>
          </a:prstGeom>
        </p:spPr>
        <p:txBody>
          <a:bodyPr wrap="square">
            <a:spAutoFit/>
          </a:bodyPr>
          <a:lstStyle/>
          <a:p>
            <a:pPr marL="285750" lvl="0" indent="-285750" algn="just">
              <a:buFont typeface="Wingdings" panose="05000000000000000000" pitchFamily="2" charset="2"/>
              <a:buChar char="v"/>
            </a:pPr>
            <a:endParaRPr lang="en-SG" sz="1700" dirty="0">
              <a:solidFill>
                <a:prstClr val="white"/>
              </a:solidFill>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v"/>
            </a:pPr>
            <a:r>
              <a:rPr lang="en-SG" sz="1700" dirty="0" smtClean="0">
                <a:solidFill>
                  <a:prstClr val="white"/>
                </a:solidFill>
                <a:latin typeface="Times New Roman" panose="02020603050405020304" pitchFamily="18" charset="0"/>
                <a:cs typeface="Times New Roman" panose="02020603050405020304" pitchFamily="18" charset="0"/>
              </a:rPr>
              <a:t>Since there are many considerations at this phase of training, it’s important that you define what makes a model good. </a:t>
            </a:r>
          </a:p>
          <a:p>
            <a:pPr marL="285750" lvl="0" indent="-285750" algn="just">
              <a:buFont typeface="Wingdings" panose="05000000000000000000" pitchFamily="2" charset="2"/>
              <a:buChar char="v"/>
            </a:pPr>
            <a:r>
              <a:rPr lang="en-SG" sz="1700" dirty="0" smtClean="0">
                <a:solidFill>
                  <a:prstClr val="white"/>
                </a:solidFill>
                <a:latin typeface="Times New Roman" panose="02020603050405020304" pitchFamily="18" charset="0"/>
                <a:cs typeface="Times New Roman" panose="02020603050405020304" pitchFamily="18" charset="0"/>
              </a:rPr>
              <a:t>These parameters are referred to as Hyper parameters. </a:t>
            </a:r>
          </a:p>
          <a:p>
            <a:pPr marL="285750" lvl="0" indent="-285750" algn="just">
              <a:buFont typeface="Wingdings" panose="05000000000000000000" pitchFamily="2" charset="2"/>
              <a:buChar char="v"/>
            </a:pPr>
            <a:r>
              <a:rPr lang="en-US" sz="1700" dirty="0">
                <a:solidFill>
                  <a:prstClr val="white"/>
                </a:solidFill>
                <a:latin typeface="Times New Roman" panose="02020603050405020304" pitchFamily="18" charset="0"/>
                <a:cs typeface="Times New Roman" panose="02020603050405020304" pitchFamily="18" charset="0"/>
              </a:rPr>
              <a:t>A Hyper parameter is a parameter whose value is set before the learning process begins</a:t>
            </a:r>
            <a:endParaRPr lang="en-SG" sz="1700" dirty="0" smtClean="0">
              <a:solidFill>
                <a:prstClr val="white"/>
              </a:solidFill>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v"/>
            </a:pPr>
            <a:r>
              <a:rPr lang="en-SG" sz="1700" dirty="0" smtClean="0">
                <a:solidFill>
                  <a:prstClr val="white"/>
                </a:solidFill>
                <a:latin typeface="Times New Roman" panose="02020603050405020304" pitchFamily="18" charset="0"/>
                <a:cs typeface="Times New Roman" panose="02020603050405020304" pitchFamily="18" charset="0"/>
              </a:rPr>
              <a:t>The adjustment or tuning of these parameters depends on the dataset, model, and the training process. </a:t>
            </a:r>
          </a:p>
          <a:p>
            <a:pPr marL="285750" lvl="0" indent="-285750" algn="just">
              <a:buFont typeface="Wingdings" panose="05000000000000000000" pitchFamily="2" charset="2"/>
              <a:buChar char="v"/>
            </a:pPr>
            <a:r>
              <a:rPr lang="en-SG" sz="1700" dirty="0" smtClean="0">
                <a:solidFill>
                  <a:prstClr val="white"/>
                </a:solidFill>
                <a:latin typeface="Times New Roman" panose="02020603050405020304" pitchFamily="18" charset="0"/>
                <a:cs typeface="Times New Roman" panose="02020603050405020304" pitchFamily="18" charset="0"/>
              </a:rPr>
              <a:t>Once you are done with these parameters and are satisfied you can move on to the last step.</a:t>
            </a:r>
            <a:endParaRPr lang="en-SG" sz="1700" dirty="0">
              <a:solidFill>
                <a:prstClr val="white"/>
              </a:solidFill>
              <a:latin typeface="Times New Roman" panose="02020603050405020304" pitchFamily="18" charset="0"/>
              <a:cs typeface="Times New Roman" panose="02020603050405020304" pitchFamily="18" charset="0"/>
            </a:endParaRPr>
          </a:p>
        </p:txBody>
      </p:sp>
      <p:sp>
        <p:nvSpPr>
          <p:cNvPr id="5" name="Rectangle 4"/>
          <p:cNvSpPr/>
          <p:nvPr/>
        </p:nvSpPr>
        <p:spPr>
          <a:xfrm>
            <a:off x="1212490" y="3077209"/>
            <a:ext cx="8093365" cy="2031325"/>
          </a:xfrm>
          <a:prstGeom prst="rect">
            <a:avLst/>
          </a:prstGeom>
        </p:spPr>
        <p:txBody>
          <a:bodyPr wrap="square">
            <a:spAutoFit/>
          </a:bodyPr>
          <a:lstStyle/>
          <a:p>
            <a:r>
              <a:rPr lang="en-US" dirty="0" smtClean="0">
                <a:solidFill>
                  <a:schemeClr val="bg1"/>
                </a:solidFill>
                <a:latin typeface="Times New Roman" panose="02020603050405020304" pitchFamily="18" charset="0"/>
                <a:cs typeface="Times New Roman" panose="02020603050405020304" pitchFamily="18" charset="0"/>
              </a:rPr>
              <a:t>Some </a:t>
            </a:r>
            <a:r>
              <a:rPr lang="en-US" dirty="0">
                <a:solidFill>
                  <a:schemeClr val="bg1"/>
                </a:solidFill>
                <a:latin typeface="Times New Roman" panose="02020603050405020304" pitchFamily="18" charset="0"/>
                <a:cs typeface="Times New Roman" panose="02020603050405020304" pitchFamily="18" charset="0"/>
              </a:rPr>
              <a:t>examples of model </a:t>
            </a:r>
            <a:r>
              <a:rPr lang="en-US" dirty="0" smtClean="0">
                <a:solidFill>
                  <a:schemeClr val="bg1"/>
                </a:solidFill>
                <a:latin typeface="Times New Roman" panose="02020603050405020304" pitchFamily="18" charset="0"/>
                <a:cs typeface="Times New Roman" panose="02020603050405020304" pitchFamily="18" charset="0"/>
              </a:rPr>
              <a:t>hyper parameters </a:t>
            </a:r>
            <a:r>
              <a:rPr lang="en-US" dirty="0">
                <a:solidFill>
                  <a:schemeClr val="bg1"/>
                </a:solidFill>
                <a:latin typeface="Times New Roman" panose="02020603050405020304" pitchFamily="18" charset="0"/>
                <a:cs typeface="Times New Roman" panose="02020603050405020304" pitchFamily="18" charset="0"/>
              </a:rPr>
              <a:t>include:</a:t>
            </a: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a:t>
            </a:r>
            <a:r>
              <a:rPr lang="en-US" dirty="0">
                <a:solidFill>
                  <a:srgbClr val="EA4B04"/>
                </a:solidFill>
                <a:latin typeface="Times New Roman" panose="02020603050405020304" pitchFamily="18" charset="0"/>
                <a:cs typeface="Times New Roman" panose="02020603050405020304" pitchFamily="18" charset="0"/>
              </a:rPr>
              <a:t>penalty</a:t>
            </a:r>
            <a:r>
              <a:rPr lang="en-US" dirty="0">
                <a:solidFill>
                  <a:schemeClr val="bg1"/>
                </a:solidFill>
                <a:latin typeface="Times New Roman" panose="02020603050405020304" pitchFamily="18" charset="0"/>
                <a:cs typeface="Times New Roman" panose="02020603050405020304" pitchFamily="18" charset="0"/>
              </a:rPr>
              <a:t> in Logistic Regression Classifier i.e. L1 or L2 regularization</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a:t>
            </a:r>
            <a:r>
              <a:rPr lang="en-US" dirty="0">
                <a:solidFill>
                  <a:srgbClr val="EA4B04"/>
                </a:solidFill>
                <a:latin typeface="Times New Roman" panose="02020603050405020304" pitchFamily="18" charset="0"/>
                <a:cs typeface="Times New Roman" panose="02020603050405020304" pitchFamily="18" charset="0"/>
              </a:rPr>
              <a:t>learning rate </a:t>
            </a:r>
            <a:r>
              <a:rPr lang="en-US" dirty="0">
                <a:solidFill>
                  <a:schemeClr val="bg1"/>
                </a:solidFill>
                <a:latin typeface="Times New Roman" panose="02020603050405020304" pitchFamily="18" charset="0"/>
                <a:cs typeface="Times New Roman" panose="02020603050405020304" pitchFamily="18" charset="0"/>
              </a:rPr>
              <a:t>for training a neural network.</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a:t>
            </a:r>
            <a:r>
              <a:rPr lang="en-US" dirty="0">
                <a:solidFill>
                  <a:srgbClr val="EA4B04"/>
                </a:solidFill>
                <a:latin typeface="Times New Roman" panose="02020603050405020304" pitchFamily="18" charset="0"/>
                <a:cs typeface="Times New Roman" panose="02020603050405020304" pitchFamily="18" charset="0"/>
              </a:rPr>
              <a:t>C </a:t>
            </a:r>
            <a:r>
              <a:rPr lang="en-US" dirty="0" smtClean="0">
                <a:solidFill>
                  <a:srgbClr val="EA4B04"/>
                </a:solidFill>
                <a:latin typeface="Times New Roman" panose="02020603050405020304" pitchFamily="18" charset="0"/>
                <a:cs typeface="Times New Roman" panose="02020603050405020304" pitchFamily="18" charset="0"/>
              </a:rPr>
              <a:t> </a:t>
            </a:r>
            <a:r>
              <a:rPr lang="en-US" dirty="0" smtClean="0">
                <a:solidFill>
                  <a:schemeClr val="bg1"/>
                </a:solidFill>
                <a:latin typeface="Times New Roman" panose="02020603050405020304" pitchFamily="18" charset="0"/>
                <a:cs typeface="Times New Roman" panose="02020603050405020304" pitchFamily="18" charset="0"/>
              </a:rPr>
              <a:t>hyper parameters </a:t>
            </a:r>
            <a:r>
              <a:rPr lang="en-US" dirty="0">
                <a:solidFill>
                  <a:schemeClr val="bg1"/>
                </a:solidFill>
                <a:latin typeface="Times New Roman" panose="02020603050405020304" pitchFamily="18" charset="0"/>
                <a:cs typeface="Times New Roman" panose="02020603050405020304" pitchFamily="18" charset="0"/>
              </a:rPr>
              <a:t>for support vector machines. </a:t>
            </a:r>
            <a:r>
              <a:rPr lang="en-US" dirty="0" smtClean="0">
                <a:solidFill>
                  <a:schemeClr val="bg1"/>
                </a:solidFill>
                <a:latin typeface="Times New Roman" panose="02020603050405020304" pitchFamily="18" charset="0"/>
                <a:cs typeface="Times New Roman" panose="02020603050405020304" pitchFamily="18" charset="0"/>
              </a:rPr>
              <a:t>(</a:t>
            </a:r>
            <a:r>
              <a:rPr lang="en-US" sz="1600" dirty="0" smtClean="0">
                <a:solidFill>
                  <a:schemeClr val="bg1"/>
                </a:solidFill>
                <a:latin typeface="Times New Roman" panose="02020603050405020304" pitchFamily="18" charset="0"/>
                <a:cs typeface="Times New Roman" panose="02020603050405020304" pitchFamily="18" charset="0"/>
              </a:rPr>
              <a:t>Control parameter </a:t>
            </a:r>
            <a:r>
              <a:rPr lang="en-US" sz="1600" dirty="0">
                <a:solidFill>
                  <a:schemeClr val="bg1"/>
                </a:solidFill>
                <a:latin typeface="Times New Roman" panose="02020603050405020304" pitchFamily="18" charset="0"/>
                <a:cs typeface="Times New Roman" panose="02020603050405020304" pitchFamily="18" charset="0"/>
              </a:rPr>
              <a:t>-</a:t>
            </a:r>
            <a:r>
              <a:rPr lang="en-US" sz="1600" dirty="0" smtClean="0">
                <a:solidFill>
                  <a:schemeClr val="bg1"/>
                </a:solidFill>
                <a:latin typeface="Times New Roman" panose="02020603050405020304" pitchFamily="18" charset="0"/>
                <a:cs typeface="Times New Roman" panose="02020603050405020304" pitchFamily="18" charset="0"/>
              </a:rPr>
              <a:t>how </a:t>
            </a:r>
            <a:r>
              <a:rPr lang="en-US" sz="1600" dirty="0">
                <a:solidFill>
                  <a:schemeClr val="bg1"/>
                </a:solidFill>
                <a:latin typeface="Times New Roman" panose="02020603050405020304" pitchFamily="18" charset="0"/>
                <a:cs typeface="Times New Roman" panose="02020603050405020304" pitchFamily="18" charset="0"/>
              </a:rPr>
              <a:t>much you want to avoid misclassifying each training </a:t>
            </a:r>
            <a:r>
              <a:rPr lang="en-US" sz="1600" dirty="0" smtClean="0">
                <a:solidFill>
                  <a:schemeClr val="bg1"/>
                </a:solidFill>
                <a:latin typeface="Times New Roman" panose="02020603050405020304" pitchFamily="18" charset="0"/>
                <a:cs typeface="Times New Roman" panose="02020603050405020304" pitchFamily="18" charset="0"/>
              </a:rPr>
              <a:t>example)</a:t>
            </a: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a:t>
            </a:r>
            <a:r>
              <a:rPr lang="en-US" dirty="0">
                <a:solidFill>
                  <a:srgbClr val="EA4B04"/>
                </a:solidFill>
                <a:latin typeface="Times New Roman" panose="02020603050405020304" pitchFamily="18" charset="0"/>
                <a:cs typeface="Times New Roman" panose="02020603050405020304" pitchFamily="18" charset="0"/>
              </a:rPr>
              <a:t>k </a:t>
            </a:r>
            <a:r>
              <a:rPr lang="en-US" dirty="0">
                <a:solidFill>
                  <a:schemeClr val="bg1"/>
                </a:solidFill>
                <a:latin typeface="Times New Roman" panose="02020603050405020304" pitchFamily="18" charset="0"/>
                <a:cs typeface="Times New Roman" panose="02020603050405020304" pitchFamily="18" charset="0"/>
              </a:rPr>
              <a:t>in k-nearest neighbors</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cs typeface="Times New Roman" panose="02020603050405020304" pitchFamily="18" charset="0"/>
              </a:rPr>
              <a:t>K actually is the number of neighbors </a:t>
            </a:r>
            <a:r>
              <a:rPr lang="en-US" sz="1600" dirty="0" smtClean="0">
                <a:solidFill>
                  <a:schemeClr val="bg1"/>
                </a:solidFill>
                <a:latin typeface="Times New Roman" panose="02020603050405020304" pitchFamily="18" charset="0"/>
                <a:cs typeface="Times New Roman" panose="02020603050405020304" pitchFamily="18" charset="0"/>
              </a:rPr>
              <a:t>considered)</a:t>
            </a:r>
            <a:endParaRPr 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61668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555" y="1197405"/>
            <a:ext cx="8847740" cy="2446824"/>
          </a:xfrm>
          <a:prstGeom prst="rect">
            <a:avLst/>
          </a:prstGeom>
        </p:spPr>
        <p:txBody>
          <a:bodyPr wrap="square">
            <a:spAutoFit/>
          </a:bodyPr>
          <a:lstStyle/>
          <a:p>
            <a:pPr lvl="0" algn="just"/>
            <a:endParaRPr lang="en-SG" sz="1700" dirty="0">
              <a:solidFill>
                <a:schemeClr val="bg1"/>
              </a:solidFill>
              <a:latin typeface="Times New Roman" panose="02020603050405020304" pitchFamily="18" charset="0"/>
              <a:cs typeface="Times New Roman" panose="02020603050405020304" pitchFamily="18" charset="0"/>
            </a:endParaRPr>
          </a:p>
          <a:p>
            <a:pPr lvl="0" algn="just"/>
            <a:r>
              <a:rPr lang="en-SG" sz="1700" b="1" dirty="0">
                <a:solidFill>
                  <a:schemeClr val="bg1"/>
                </a:solidFill>
                <a:latin typeface="Times New Roman" panose="02020603050405020304" pitchFamily="18" charset="0"/>
                <a:cs typeface="Times New Roman" panose="02020603050405020304" pitchFamily="18" charset="0"/>
              </a:rPr>
              <a:t>7. Prediction</a:t>
            </a:r>
            <a:r>
              <a:rPr lang="en-SG" sz="1700" b="1" dirty="0" smtClean="0">
                <a:solidFill>
                  <a:schemeClr val="bg1"/>
                </a:solidFill>
                <a:latin typeface="Times New Roman" panose="02020603050405020304" pitchFamily="18" charset="0"/>
                <a:cs typeface="Times New Roman" panose="02020603050405020304" pitchFamily="18" charset="0"/>
              </a:rPr>
              <a:t>:</a:t>
            </a:r>
          </a:p>
          <a:p>
            <a:pPr lvl="0" algn="just"/>
            <a:endParaRPr lang="en-SG" sz="1700" dirty="0">
              <a:solidFill>
                <a:schemeClr val="bg1"/>
              </a:solidFill>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v"/>
            </a:pPr>
            <a:r>
              <a:rPr lang="en-SG" sz="1700" dirty="0">
                <a:solidFill>
                  <a:schemeClr val="bg1"/>
                </a:solidFill>
                <a:latin typeface="Times New Roman" panose="02020603050405020304" pitchFamily="18" charset="0"/>
                <a:cs typeface="Times New Roman" panose="02020603050405020304" pitchFamily="18" charset="0"/>
              </a:rPr>
              <a:t>Machine learning is basically using data to answer questions</a:t>
            </a:r>
            <a:r>
              <a:rPr lang="en-SG" sz="1700" dirty="0" smtClean="0">
                <a:solidFill>
                  <a:schemeClr val="bg1"/>
                </a:solidFill>
                <a:latin typeface="Times New Roman" panose="02020603050405020304" pitchFamily="18" charset="0"/>
                <a:cs typeface="Times New Roman" panose="02020603050405020304" pitchFamily="18" charset="0"/>
              </a:rPr>
              <a:t>.</a:t>
            </a:r>
          </a:p>
          <a:p>
            <a:pPr marL="285750" lvl="0" indent="-285750" algn="just">
              <a:buFont typeface="Wingdings" panose="05000000000000000000" pitchFamily="2" charset="2"/>
              <a:buChar char="v"/>
            </a:pPr>
            <a:r>
              <a:rPr lang="en-SG" sz="1700" dirty="0" smtClean="0">
                <a:solidFill>
                  <a:schemeClr val="bg1"/>
                </a:solidFill>
                <a:latin typeface="Times New Roman" panose="02020603050405020304" pitchFamily="18" charset="0"/>
                <a:cs typeface="Times New Roman" panose="02020603050405020304" pitchFamily="18" charset="0"/>
              </a:rPr>
              <a:t> </a:t>
            </a:r>
            <a:r>
              <a:rPr lang="en-SG" sz="1700" dirty="0">
                <a:solidFill>
                  <a:schemeClr val="bg1"/>
                </a:solidFill>
                <a:latin typeface="Times New Roman" panose="02020603050405020304" pitchFamily="18" charset="0"/>
                <a:cs typeface="Times New Roman" panose="02020603050405020304" pitchFamily="18" charset="0"/>
              </a:rPr>
              <a:t>So this is the final step where you get to answer few questions. </a:t>
            </a:r>
            <a:endParaRPr lang="en-SG" sz="1700" dirty="0" smtClean="0">
              <a:solidFill>
                <a:schemeClr val="bg1"/>
              </a:solidFill>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v"/>
            </a:pPr>
            <a:r>
              <a:rPr lang="en-SG" sz="1700" dirty="0" smtClean="0">
                <a:solidFill>
                  <a:schemeClr val="bg1"/>
                </a:solidFill>
                <a:latin typeface="Times New Roman" panose="02020603050405020304" pitchFamily="18" charset="0"/>
                <a:cs typeface="Times New Roman" panose="02020603050405020304" pitchFamily="18" charset="0"/>
              </a:rPr>
              <a:t>This </a:t>
            </a:r>
            <a:r>
              <a:rPr lang="en-SG" sz="1700" dirty="0">
                <a:solidFill>
                  <a:schemeClr val="bg1"/>
                </a:solidFill>
                <a:latin typeface="Times New Roman" panose="02020603050405020304" pitchFamily="18" charset="0"/>
                <a:cs typeface="Times New Roman" panose="02020603050405020304" pitchFamily="18" charset="0"/>
              </a:rPr>
              <a:t>is the point where the value of machine learning is realized. </a:t>
            </a:r>
            <a:endParaRPr lang="en-SG" sz="1700" dirty="0" smtClean="0">
              <a:solidFill>
                <a:schemeClr val="bg1"/>
              </a:solidFill>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v"/>
            </a:pPr>
            <a:r>
              <a:rPr lang="en-SG" sz="1700" dirty="0" smtClean="0">
                <a:solidFill>
                  <a:schemeClr val="bg1"/>
                </a:solidFill>
                <a:latin typeface="Times New Roman" panose="02020603050405020304" pitchFamily="18" charset="0"/>
                <a:cs typeface="Times New Roman" panose="02020603050405020304" pitchFamily="18" charset="0"/>
              </a:rPr>
              <a:t>Here </a:t>
            </a:r>
            <a:r>
              <a:rPr lang="en-SG" sz="1700" dirty="0">
                <a:solidFill>
                  <a:schemeClr val="bg1"/>
                </a:solidFill>
                <a:latin typeface="Times New Roman" panose="02020603050405020304" pitchFamily="18" charset="0"/>
                <a:cs typeface="Times New Roman" panose="02020603050405020304" pitchFamily="18" charset="0"/>
              </a:rPr>
              <a:t>you can Finally use your model to predict the outcome of what you want.</a:t>
            </a:r>
          </a:p>
          <a:p>
            <a:pPr marL="285750" lvl="0" indent="-285750" algn="just">
              <a:buFont typeface="Wingdings" panose="05000000000000000000" pitchFamily="2" charset="2"/>
              <a:buChar char="v"/>
            </a:pPr>
            <a:r>
              <a:rPr lang="en-SG" sz="1700" dirty="0">
                <a:solidFill>
                  <a:schemeClr val="bg1"/>
                </a:solidFill>
                <a:latin typeface="Times New Roman" panose="02020603050405020304" pitchFamily="18" charset="0"/>
                <a:cs typeface="Times New Roman" panose="02020603050405020304" pitchFamily="18" charset="0"/>
              </a:rPr>
              <a:t>The above-mentioned steps take you from where you create a model to where you Predict its output and thus acts as a learning path.</a:t>
            </a:r>
          </a:p>
        </p:txBody>
      </p:sp>
    </p:spTree>
    <p:extLst>
      <p:ext uri="{BB962C8B-B14F-4D97-AF65-F5344CB8AC3E}">
        <p14:creationId xmlns:p14="http://schemas.microsoft.com/office/powerpoint/2010/main" val="3775886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556" y="1197405"/>
            <a:ext cx="2443280" cy="2816156"/>
          </a:xfrm>
          <a:prstGeom prst="rect">
            <a:avLst/>
          </a:prstGeom>
        </p:spPr>
        <p:txBody>
          <a:bodyPr wrap="square">
            <a:spAutoFit/>
          </a:bodyPr>
          <a:lstStyle/>
          <a:p>
            <a:pPr lvl="0" algn="just"/>
            <a:endParaRPr lang="en-SG" sz="1700" b="1" dirty="0">
              <a:solidFill>
                <a:schemeClr val="bg1"/>
              </a:solidFill>
              <a:latin typeface="Times New Roman" panose="02020603050405020304" pitchFamily="18" charset="0"/>
              <a:cs typeface="Times New Roman" panose="02020603050405020304" pitchFamily="18" charset="0"/>
            </a:endParaRPr>
          </a:p>
          <a:p>
            <a:pPr lvl="0" algn="just"/>
            <a:r>
              <a:rPr lang="en-SG" sz="1600" dirty="0">
                <a:solidFill>
                  <a:schemeClr val="bg1"/>
                </a:solidFill>
                <a:latin typeface="Times New Roman" panose="02020603050405020304" pitchFamily="18" charset="0"/>
                <a:cs typeface="Times New Roman" panose="02020603050405020304" pitchFamily="18" charset="0"/>
              </a:rPr>
              <a:t>For more ways to play with training and parameters, check out the </a:t>
            </a:r>
            <a:r>
              <a:rPr lang="en-SG" sz="1600" dirty="0" smtClean="0">
                <a:solidFill>
                  <a:schemeClr val="bg1"/>
                </a:solidFill>
                <a:latin typeface="Times New Roman" panose="02020603050405020304" pitchFamily="18" charset="0"/>
                <a:cs typeface="Times New Roman" panose="02020603050405020304" pitchFamily="18" charset="0"/>
              </a:rPr>
              <a:t>Tensor Flow </a:t>
            </a:r>
            <a:r>
              <a:rPr lang="en-SG" sz="1600" dirty="0">
                <a:solidFill>
                  <a:schemeClr val="bg1"/>
                </a:solidFill>
                <a:latin typeface="Times New Roman" panose="02020603050405020304" pitchFamily="18" charset="0"/>
                <a:cs typeface="Times New Roman" panose="02020603050405020304" pitchFamily="18" charset="0"/>
              </a:rPr>
              <a:t>Playground</a:t>
            </a:r>
            <a:r>
              <a:rPr lang="en-SG" sz="1600" dirty="0" smtClean="0">
                <a:solidFill>
                  <a:schemeClr val="bg1"/>
                </a:solidFill>
                <a:latin typeface="Times New Roman" panose="02020603050405020304" pitchFamily="18" charset="0"/>
                <a:cs typeface="Times New Roman" panose="02020603050405020304" pitchFamily="18" charset="0"/>
              </a:rPr>
              <a:t>.</a:t>
            </a:r>
          </a:p>
          <a:p>
            <a:pPr lvl="0" algn="just"/>
            <a:r>
              <a:rPr lang="en-SG" sz="1600" dirty="0" smtClean="0">
                <a:solidFill>
                  <a:schemeClr val="bg1"/>
                </a:solidFill>
                <a:latin typeface="Times New Roman" panose="02020603050405020304" pitchFamily="18" charset="0"/>
                <a:cs typeface="Times New Roman" panose="02020603050405020304" pitchFamily="18" charset="0"/>
              </a:rPr>
              <a:t> </a:t>
            </a:r>
            <a:r>
              <a:rPr lang="en-SG" sz="1600" dirty="0">
                <a:solidFill>
                  <a:schemeClr val="bg1"/>
                </a:solidFill>
                <a:latin typeface="Times New Roman" panose="02020603050405020304" pitchFamily="18" charset="0"/>
                <a:cs typeface="Times New Roman" panose="02020603050405020304" pitchFamily="18" charset="0"/>
              </a:rPr>
              <a:t>It’s a completely browser-based machine learning sandbox where you can try different parameters and run training against mock datasets</a:t>
            </a:r>
          </a:p>
        </p:txBody>
      </p:sp>
      <p:pic>
        <p:nvPicPr>
          <p:cNvPr id="3" name="Picture 2"/>
          <p:cNvPicPr>
            <a:picLocks noChangeAspect="1"/>
          </p:cNvPicPr>
          <p:nvPr/>
        </p:nvPicPr>
        <p:blipFill>
          <a:blip r:embed="rId2"/>
          <a:stretch>
            <a:fillRect/>
          </a:stretch>
        </p:blipFill>
        <p:spPr>
          <a:xfrm>
            <a:off x="2781470" y="19246"/>
            <a:ext cx="6362530" cy="5124254"/>
          </a:xfrm>
          <a:prstGeom prst="rect">
            <a:avLst/>
          </a:prstGeom>
        </p:spPr>
      </p:pic>
      <p:sp>
        <p:nvSpPr>
          <p:cNvPr id="4" name="Rectangle 3"/>
          <p:cNvSpPr/>
          <p:nvPr/>
        </p:nvSpPr>
        <p:spPr>
          <a:xfrm>
            <a:off x="6731" y="281175"/>
            <a:ext cx="2604559" cy="369332"/>
          </a:xfrm>
          <a:prstGeom prst="rect">
            <a:avLst/>
          </a:prstGeom>
        </p:spPr>
        <p:txBody>
          <a:bodyPr wrap="none">
            <a:spAutoFit/>
          </a:bodyPr>
          <a:lstStyle/>
          <a:p>
            <a:pPr lvl="0" algn="just"/>
            <a:r>
              <a:rPr lang="en-SG" b="1" dirty="0" smtClean="0">
                <a:solidFill>
                  <a:srgbClr val="0070C0"/>
                </a:solidFill>
                <a:latin typeface="Times New Roman" panose="02020603050405020304" pitchFamily="18" charset="0"/>
                <a:cs typeface="Times New Roman" panose="02020603050405020304" pitchFamily="18" charset="0"/>
              </a:rPr>
              <a:t>Tensor Flow </a:t>
            </a:r>
            <a:r>
              <a:rPr lang="en-SG" b="1" dirty="0">
                <a:solidFill>
                  <a:srgbClr val="0070C0"/>
                </a:solidFill>
                <a:latin typeface="Times New Roman" panose="02020603050405020304" pitchFamily="18" charset="0"/>
                <a:cs typeface="Times New Roman" panose="02020603050405020304" pitchFamily="18" charset="0"/>
              </a:rPr>
              <a:t>Playground</a:t>
            </a:r>
          </a:p>
        </p:txBody>
      </p:sp>
    </p:spTree>
    <p:extLst>
      <p:ext uri="{BB962C8B-B14F-4D97-AF65-F5344CB8AC3E}">
        <p14:creationId xmlns:p14="http://schemas.microsoft.com/office/powerpoint/2010/main" val="757003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3999" cy="5160956"/>
          </a:xfrm>
          <a:prstGeom prst="rect">
            <a:avLst/>
          </a:prstGeom>
        </p:spPr>
      </p:pic>
    </p:spTree>
    <p:extLst>
      <p:ext uri="{BB962C8B-B14F-4D97-AF65-F5344CB8AC3E}">
        <p14:creationId xmlns:p14="http://schemas.microsoft.com/office/powerpoint/2010/main" val="3682650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58242"/>
            <a:ext cx="9144000" cy="4428445"/>
          </a:xfrm>
          <a:prstGeom prst="rect">
            <a:avLst/>
          </a:prstGeom>
        </p:spPr>
      </p:pic>
      <p:sp>
        <p:nvSpPr>
          <p:cNvPr id="3" name="TextBox 2"/>
          <p:cNvSpPr txBox="1"/>
          <p:nvPr/>
        </p:nvSpPr>
        <p:spPr>
          <a:xfrm>
            <a:off x="143555" y="128470"/>
            <a:ext cx="6108200" cy="369332"/>
          </a:xfrm>
          <a:prstGeom prst="rect">
            <a:avLst/>
          </a:prstGeom>
          <a:noFill/>
        </p:spPr>
        <p:txBody>
          <a:bodyPr wrap="square" rtlCol="0">
            <a:spAutoFit/>
          </a:bodyPr>
          <a:lstStyle/>
          <a:p>
            <a:r>
              <a:rPr lang="en-US" b="1" dirty="0" smtClean="0">
                <a:solidFill>
                  <a:srgbClr val="0070C0"/>
                </a:solidFill>
              </a:rPr>
              <a:t>Supervised &amp; Unsupervised Algorithms - Categorization</a:t>
            </a:r>
            <a:endParaRPr lang="en-US" b="1" dirty="0">
              <a:solidFill>
                <a:srgbClr val="0070C0"/>
              </a:solidFill>
            </a:endParaRPr>
          </a:p>
        </p:txBody>
      </p:sp>
    </p:spTree>
    <p:extLst>
      <p:ext uri="{BB962C8B-B14F-4D97-AF65-F5344CB8AC3E}">
        <p14:creationId xmlns:p14="http://schemas.microsoft.com/office/powerpoint/2010/main" val="144526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144000" cy="5143500"/>
          </a:xfrm>
          <a:prstGeom prst="rect">
            <a:avLst/>
          </a:prstGeom>
        </p:spPr>
      </p:pic>
      <p:sp>
        <p:nvSpPr>
          <p:cNvPr id="3" name="TextBox 2"/>
          <p:cNvSpPr txBox="1"/>
          <p:nvPr/>
        </p:nvSpPr>
        <p:spPr>
          <a:xfrm>
            <a:off x="0" y="128470"/>
            <a:ext cx="4113885" cy="646331"/>
          </a:xfrm>
          <a:prstGeom prst="rect">
            <a:avLst/>
          </a:prstGeom>
          <a:noFill/>
        </p:spPr>
        <p:txBody>
          <a:bodyPr wrap="square" rtlCol="0">
            <a:spAutoFit/>
          </a:bodyPr>
          <a:lstStyle/>
          <a:p>
            <a:r>
              <a:rPr lang="en-US" b="1" u="sng" dirty="0" smtClean="0">
                <a:solidFill>
                  <a:srgbClr val="0070C0"/>
                </a:solidFill>
              </a:rPr>
              <a:t>Categorization of various algorithms on the basis of the features of  training data </a:t>
            </a:r>
            <a:endParaRPr lang="en-US" b="1" u="sng" dirty="0">
              <a:solidFill>
                <a:srgbClr val="0070C0"/>
              </a:solidFill>
            </a:endParaRPr>
          </a:p>
        </p:txBody>
      </p:sp>
    </p:spTree>
    <p:extLst>
      <p:ext uri="{BB962C8B-B14F-4D97-AF65-F5344CB8AC3E}">
        <p14:creationId xmlns:p14="http://schemas.microsoft.com/office/powerpoint/2010/main" val="86141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184" y="822210"/>
            <a:ext cx="9144000" cy="4251505"/>
          </a:xfrm>
          <a:prstGeom prst="rect">
            <a:avLst/>
          </a:prstGeom>
        </p:spPr>
      </p:pic>
    </p:spTree>
    <p:extLst>
      <p:ext uri="{BB962C8B-B14F-4D97-AF65-F5344CB8AC3E}">
        <p14:creationId xmlns:p14="http://schemas.microsoft.com/office/powerpoint/2010/main" val="3764635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1670" y="1350110"/>
            <a:ext cx="6854614" cy="3125420"/>
          </a:xfrm>
          <a:prstGeom prst="rect">
            <a:avLst/>
          </a:prstGeom>
        </p:spPr>
      </p:pic>
      <p:sp>
        <p:nvSpPr>
          <p:cNvPr id="3" name="Rectangle 2"/>
          <p:cNvSpPr/>
          <p:nvPr/>
        </p:nvSpPr>
        <p:spPr>
          <a:xfrm>
            <a:off x="0" y="281175"/>
            <a:ext cx="6163867" cy="400110"/>
          </a:xfrm>
          <a:prstGeom prst="rect">
            <a:avLst/>
          </a:prstGeom>
        </p:spPr>
        <p:txBody>
          <a:bodyPr wrap="none">
            <a:spAutoFit/>
          </a:bodyPr>
          <a:lstStyle/>
          <a:p>
            <a:r>
              <a:rPr lang="en-US" sz="2000" b="1" dirty="0" smtClean="0">
                <a:solidFill>
                  <a:srgbClr val="0070C0"/>
                </a:solidFill>
                <a:latin typeface="Times New Roman" panose="02020603050405020304" pitchFamily="18" charset="0"/>
                <a:cs typeface="Times New Roman" panose="02020603050405020304" pitchFamily="18" charset="0"/>
              </a:rPr>
              <a:t>Important Use Cases Of Machine Learning Paradigms</a:t>
            </a:r>
            <a:endParaRPr lang="en-US" sz="20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1557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4375" y="1350110"/>
            <a:ext cx="7185417" cy="3544646"/>
          </a:xfrm>
          <a:prstGeom prst="rect">
            <a:avLst/>
          </a:prstGeom>
        </p:spPr>
      </p:pic>
    </p:spTree>
    <p:extLst>
      <p:ext uri="{BB962C8B-B14F-4D97-AF65-F5344CB8AC3E}">
        <p14:creationId xmlns:p14="http://schemas.microsoft.com/office/powerpoint/2010/main" val="4041035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6260" y="1197405"/>
            <a:ext cx="7452058" cy="3682505"/>
            <a:chOff x="601670" y="1243505"/>
            <a:chExt cx="7452058" cy="3682505"/>
          </a:xfrm>
        </p:grpSpPr>
        <p:pic>
          <p:nvPicPr>
            <p:cNvPr id="4" name="Picture 3"/>
            <p:cNvPicPr>
              <a:picLocks noChangeAspect="1"/>
            </p:cNvPicPr>
            <p:nvPr/>
          </p:nvPicPr>
          <p:blipFill>
            <a:blip r:embed="rId2"/>
            <a:stretch>
              <a:fillRect/>
            </a:stretch>
          </p:blipFill>
          <p:spPr>
            <a:xfrm>
              <a:off x="601670" y="1685985"/>
              <a:ext cx="7452058" cy="3240025"/>
            </a:xfrm>
            <a:prstGeom prst="rect">
              <a:avLst/>
            </a:prstGeom>
          </p:spPr>
        </p:pic>
        <p:pic>
          <p:nvPicPr>
            <p:cNvPr id="5" name="Picture 4"/>
            <p:cNvPicPr>
              <a:picLocks noChangeAspect="1"/>
            </p:cNvPicPr>
            <p:nvPr/>
          </p:nvPicPr>
          <p:blipFill>
            <a:blip r:embed="rId3"/>
            <a:stretch>
              <a:fillRect/>
            </a:stretch>
          </p:blipFill>
          <p:spPr>
            <a:xfrm>
              <a:off x="2313161" y="1243505"/>
              <a:ext cx="4029075" cy="447675"/>
            </a:xfrm>
            <a:prstGeom prst="rect">
              <a:avLst/>
            </a:prstGeom>
          </p:spPr>
        </p:pic>
      </p:grpSp>
    </p:spTree>
    <p:extLst>
      <p:ext uri="{BB962C8B-B14F-4D97-AF65-F5344CB8AC3E}">
        <p14:creationId xmlns:p14="http://schemas.microsoft.com/office/powerpoint/2010/main" val="1258192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76940"/>
            <a:ext cx="9144000" cy="5320440"/>
          </a:xfrm>
          <a:prstGeom prst="rect">
            <a:avLst/>
          </a:prstGeom>
        </p:spPr>
      </p:pic>
    </p:spTree>
    <p:extLst>
      <p:ext uri="{BB962C8B-B14F-4D97-AF65-F5344CB8AC3E}">
        <p14:creationId xmlns:p14="http://schemas.microsoft.com/office/powerpoint/2010/main" val="904929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50" y="1197405"/>
            <a:ext cx="3054100" cy="4062651"/>
          </a:xfrm>
          <a:prstGeom prst="rect">
            <a:avLst/>
          </a:prstGeom>
        </p:spPr>
        <p:txBody>
          <a:bodyPr wrap="square">
            <a:spAutoFit/>
          </a:bodyPr>
          <a:lstStyle/>
          <a:p>
            <a:pPr marL="285750" indent="-285750" algn="just">
              <a:buFont typeface="Wingdings" panose="05000000000000000000" pitchFamily="2" charset="2"/>
              <a:buChar char="v"/>
            </a:pPr>
            <a:r>
              <a:rPr lang="en-US" sz="1600" dirty="0" smtClean="0">
                <a:solidFill>
                  <a:schemeClr val="bg1"/>
                </a:solidFill>
                <a:latin typeface="Times New Roman" panose="02020603050405020304" pitchFamily="18" charset="0"/>
                <a:cs typeface="Times New Roman" panose="02020603050405020304" pitchFamily="18" charset="0"/>
              </a:rPr>
              <a:t>These are several </a:t>
            </a:r>
            <a:r>
              <a:rPr lang="en-US" sz="1600" dirty="0">
                <a:solidFill>
                  <a:schemeClr val="bg1"/>
                </a:solidFill>
                <a:latin typeface="Times New Roman" panose="02020603050405020304" pitchFamily="18" charset="0"/>
                <a:cs typeface="Times New Roman" panose="02020603050405020304" pitchFamily="18" charset="0"/>
              </a:rPr>
              <a:t>softwares that will allow you to implement machine learning algorithms with ease. </a:t>
            </a:r>
            <a:endParaRPr lang="en-US" sz="1600" dirty="0" smtClean="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600" dirty="0" smtClean="0">
                <a:solidFill>
                  <a:schemeClr val="bg1"/>
                </a:solidFill>
                <a:latin typeface="Times New Roman" panose="02020603050405020304" pitchFamily="18" charset="0"/>
                <a:cs typeface="Times New Roman" panose="02020603050405020304" pitchFamily="18" charset="0"/>
              </a:rPr>
              <a:t>These are the softwares </a:t>
            </a:r>
            <a:r>
              <a:rPr lang="en-US" sz="1600" dirty="0">
                <a:solidFill>
                  <a:schemeClr val="bg1"/>
                </a:solidFill>
                <a:latin typeface="Times New Roman" panose="02020603050405020304" pitchFamily="18" charset="0"/>
                <a:cs typeface="Times New Roman" panose="02020603050405020304" pitchFamily="18" charset="0"/>
              </a:rPr>
              <a:t>and tools that facilitate both rapid prototyping as well as an added functionality to other languages in the form of tools. </a:t>
            </a:r>
            <a:endParaRPr lang="en-US" sz="1600" dirty="0" smtClean="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600" dirty="0" smtClean="0">
                <a:solidFill>
                  <a:schemeClr val="bg1"/>
                </a:solidFill>
                <a:latin typeface="Times New Roman" panose="02020603050405020304" pitchFamily="18" charset="0"/>
                <a:cs typeface="Times New Roman" panose="02020603050405020304" pitchFamily="18" charset="0"/>
              </a:rPr>
              <a:t>While </a:t>
            </a:r>
            <a:r>
              <a:rPr lang="en-US" sz="1600" dirty="0">
                <a:solidFill>
                  <a:schemeClr val="bg1"/>
                </a:solidFill>
                <a:latin typeface="Times New Roman" panose="02020603050405020304" pitchFamily="18" charset="0"/>
                <a:cs typeface="Times New Roman" panose="02020603050405020304" pitchFamily="18" charset="0"/>
              </a:rPr>
              <a:t>there are umpteen software services available for developing machine learning solutions, </a:t>
            </a:r>
            <a:r>
              <a:rPr lang="en-US" sz="1600" dirty="0" smtClean="0">
                <a:solidFill>
                  <a:schemeClr val="bg1"/>
                </a:solidFill>
                <a:latin typeface="Times New Roman" panose="02020603050405020304" pitchFamily="18" charset="0"/>
                <a:cs typeface="Times New Roman" panose="02020603050405020304" pitchFamily="18" charset="0"/>
              </a:rPr>
              <a:t>these are  </a:t>
            </a:r>
            <a:r>
              <a:rPr lang="en-US" sz="1600" dirty="0">
                <a:solidFill>
                  <a:schemeClr val="bg1"/>
                </a:solidFill>
                <a:latin typeface="Times New Roman" panose="02020603050405020304" pitchFamily="18" charset="0"/>
                <a:cs typeface="Times New Roman" panose="02020603050405020304" pitchFamily="18" charset="0"/>
              </a:rPr>
              <a:t>the ones that have been making their name in this industry.</a:t>
            </a:r>
          </a:p>
          <a:p>
            <a:endParaRPr lang="en-US" dirty="0"/>
          </a:p>
        </p:txBody>
      </p:sp>
      <p:pic>
        <p:nvPicPr>
          <p:cNvPr id="3" name="Picture 2"/>
          <p:cNvPicPr>
            <a:picLocks noChangeAspect="1"/>
          </p:cNvPicPr>
          <p:nvPr/>
        </p:nvPicPr>
        <p:blipFill>
          <a:blip r:embed="rId2"/>
          <a:stretch>
            <a:fillRect/>
          </a:stretch>
        </p:blipFill>
        <p:spPr>
          <a:xfrm>
            <a:off x="3044950" y="1197405"/>
            <a:ext cx="6099050" cy="3664920"/>
          </a:xfrm>
          <a:prstGeom prst="rect">
            <a:avLst/>
          </a:prstGeom>
        </p:spPr>
      </p:pic>
    </p:spTree>
    <p:extLst>
      <p:ext uri="{BB962C8B-B14F-4D97-AF65-F5344CB8AC3E}">
        <p14:creationId xmlns:p14="http://schemas.microsoft.com/office/powerpoint/2010/main" val="3184016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86835" y="281175"/>
            <a:ext cx="4581150" cy="523220"/>
          </a:xfrm>
          <a:prstGeom prst="rect">
            <a:avLst/>
          </a:prstGeom>
          <a:noFill/>
        </p:spPr>
        <p:txBody>
          <a:bodyPr wrap="square" rtlCol="0">
            <a:spAutoFit/>
          </a:bodyPr>
          <a:lstStyle/>
          <a:p>
            <a:r>
              <a:rPr lang="en-US" sz="2800" b="1" dirty="0" smtClean="0">
                <a:solidFill>
                  <a:srgbClr val="0070C0"/>
                </a:solidFill>
                <a:latin typeface="Times New Roman" panose="02020603050405020304" pitchFamily="18" charset="0"/>
                <a:cs typeface="Times New Roman" panose="02020603050405020304" pitchFamily="18" charset="0"/>
              </a:rPr>
              <a:t>Activity </a:t>
            </a:r>
            <a:endParaRPr lang="en-US" sz="2800" b="1" dirty="0">
              <a:solidFill>
                <a:srgbClr val="0070C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212490" y="1808225"/>
            <a:ext cx="8650400" cy="1323439"/>
          </a:xfrm>
          <a:prstGeom prst="rect">
            <a:avLst/>
          </a:prstGeom>
          <a:noFill/>
        </p:spPr>
        <p:txBody>
          <a:bodyPr wrap="square" rtlCol="0">
            <a:spAutoFit/>
          </a:bodyPr>
          <a:lstStyle/>
          <a:p>
            <a:r>
              <a:rPr lang="en-US" sz="2000" dirty="0" smtClean="0">
                <a:solidFill>
                  <a:schemeClr val="bg1"/>
                </a:solidFill>
                <a:latin typeface="Times New Roman" panose="02020603050405020304" pitchFamily="18" charset="0"/>
                <a:cs typeface="Times New Roman" panose="02020603050405020304" pitchFamily="18" charset="0"/>
              </a:rPr>
              <a:t>Write a detailed note on the following</a:t>
            </a:r>
          </a:p>
          <a:p>
            <a:endParaRPr lang="en-US" sz="2000" dirty="0" smtClean="0">
              <a:solidFill>
                <a:schemeClr val="bg1"/>
              </a:solidFill>
              <a:latin typeface="Times New Roman" panose="02020603050405020304" pitchFamily="18" charset="0"/>
              <a:cs typeface="Times New Roman" panose="02020603050405020304" pitchFamily="18" charset="0"/>
            </a:endParaRPr>
          </a:p>
          <a:p>
            <a:pPr marL="457200" indent="-457200">
              <a:buAutoNum type="arabicPeriod"/>
            </a:pPr>
            <a:r>
              <a:rPr lang="en-US" sz="2000" dirty="0">
                <a:solidFill>
                  <a:schemeClr val="bg1"/>
                </a:solidFill>
                <a:latin typeface="Times New Roman" panose="02020603050405020304" pitchFamily="18" charset="0"/>
                <a:cs typeface="Times New Roman" panose="02020603050405020304" pitchFamily="18" charset="0"/>
              </a:rPr>
              <a:t>V</a:t>
            </a:r>
            <a:r>
              <a:rPr lang="en-US" sz="2000" dirty="0" smtClean="0">
                <a:solidFill>
                  <a:schemeClr val="bg1"/>
                </a:solidFill>
                <a:latin typeface="Times New Roman" panose="02020603050405020304" pitchFamily="18" charset="0"/>
                <a:cs typeface="Times New Roman" panose="02020603050405020304" pitchFamily="18" charset="0"/>
              </a:rPr>
              <a:t>arious machine learning tools and softwares .</a:t>
            </a:r>
          </a:p>
          <a:p>
            <a:pPr marL="457200" indent="-457200">
              <a:buAutoNum type="arabicPeriod"/>
            </a:pPr>
            <a:r>
              <a:rPr lang="en-US" sz="2000" dirty="0" smtClean="0">
                <a:solidFill>
                  <a:schemeClr val="bg1"/>
                </a:solidFill>
                <a:latin typeface="Times New Roman" panose="02020603050405020304" pitchFamily="18" charset="0"/>
                <a:cs typeface="Times New Roman" panose="02020603050405020304" pitchFamily="18" charset="0"/>
              </a:rPr>
              <a:t>Various machine learning applications.</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3563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78516"/>
            <a:ext cx="9144000" cy="877163"/>
          </a:xfrm>
          <a:prstGeom prst="rect">
            <a:avLst/>
          </a:prstGeom>
        </p:spPr>
        <p:txBody>
          <a:bodyPr wrap="square">
            <a:spAutoFit/>
          </a:bodyPr>
          <a:lstStyle/>
          <a:p>
            <a:pPr lvl="0" eaLnBrk="0" fontAlgn="base" hangingPunct="0">
              <a:spcBef>
                <a:spcPct val="0"/>
              </a:spcBef>
              <a:spcAft>
                <a:spcPct val="0"/>
              </a:spcAft>
            </a:pPr>
            <a:r>
              <a:rPr lang="en-US" altLang="en-US" sz="1700" dirty="0">
                <a:solidFill>
                  <a:schemeClr val="accent2">
                    <a:lumMod val="40000"/>
                    <a:lumOff val="60000"/>
                  </a:schemeClr>
                </a:solidFill>
                <a:latin typeface="Times New Roman" panose="02020603050405020304" pitchFamily="18" charset="0"/>
                <a:cs typeface="Times New Roman" panose="02020603050405020304" pitchFamily="18" charset="0"/>
              </a:rPr>
              <a:t>Machine Learning combines computer science, mathematics, and statistics. Statistics is essential for </a:t>
            </a:r>
            <a:r>
              <a:rPr lang="en-US" altLang="en-US" sz="1700" b="1" i="1" dirty="0">
                <a:solidFill>
                  <a:schemeClr val="accent2">
                    <a:lumMod val="40000"/>
                    <a:lumOff val="60000"/>
                  </a:schemeClr>
                </a:solidFill>
                <a:latin typeface="Times New Roman" panose="02020603050405020304" pitchFamily="18" charset="0"/>
                <a:cs typeface="Times New Roman" panose="02020603050405020304" pitchFamily="18" charset="0"/>
              </a:rPr>
              <a:t>drawing inferences </a:t>
            </a:r>
            <a:r>
              <a:rPr lang="en-US" altLang="en-US" sz="1700" dirty="0">
                <a:solidFill>
                  <a:schemeClr val="accent2">
                    <a:lumMod val="40000"/>
                    <a:lumOff val="60000"/>
                  </a:schemeClr>
                </a:solidFill>
                <a:latin typeface="Times New Roman" panose="02020603050405020304" pitchFamily="18" charset="0"/>
                <a:cs typeface="Times New Roman" panose="02020603050405020304" pitchFamily="18" charset="0"/>
              </a:rPr>
              <a:t>from the data. Mathematics is useful for developing </a:t>
            </a:r>
            <a:r>
              <a:rPr lang="en-US" altLang="en-US" sz="1700" b="1" i="1" dirty="0">
                <a:solidFill>
                  <a:schemeClr val="accent2">
                    <a:lumMod val="40000"/>
                    <a:lumOff val="60000"/>
                  </a:schemeClr>
                </a:solidFill>
                <a:latin typeface="Times New Roman" panose="02020603050405020304" pitchFamily="18" charset="0"/>
                <a:cs typeface="Times New Roman" panose="02020603050405020304" pitchFamily="18" charset="0"/>
              </a:rPr>
              <a:t>machine learning models</a:t>
            </a:r>
            <a:r>
              <a:rPr lang="en-US" altLang="en-US" sz="1700" dirty="0">
                <a:solidFill>
                  <a:schemeClr val="accent2">
                    <a:lumMod val="40000"/>
                    <a:lumOff val="60000"/>
                  </a:schemeClr>
                </a:solidFill>
                <a:latin typeface="Times New Roman" panose="02020603050405020304" pitchFamily="18" charset="0"/>
                <a:cs typeface="Times New Roman" panose="02020603050405020304" pitchFamily="18" charset="0"/>
              </a:rPr>
              <a:t> and finally, Computer science is used for </a:t>
            </a:r>
            <a:r>
              <a:rPr lang="en-US" altLang="en-US" sz="1700" b="1" i="1" dirty="0">
                <a:solidFill>
                  <a:schemeClr val="accent2">
                    <a:lumMod val="40000"/>
                    <a:lumOff val="60000"/>
                  </a:schemeClr>
                </a:solidFill>
                <a:latin typeface="Times New Roman" panose="02020603050405020304" pitchFamily="18" charset="0"/>
                <a:cs typeface="Times New Roman" panose="02020603050405020304" pitchFamily="18" charset="0"/>
              </a:rPr>
              <a:t>implementing algorithms</a:t>
            </a:r>
            <a:r>
              <a:rPr lang="en-US" altLang="en-US" sz="1700" dirty="0">
                <a:solidFill>
                  <a:schemeClr val="accent2"/>
                </a:solidFill>
                <a:latin typeface="Times New Roman" panose="02020603050405020304" pitchFamily="18" charset="0"/>
                <a:cs typeface="Times New Roman" panose="02020603050405020304" pitchFamily="18" charset="0"/>
              </a:rPr>
              <a:t>.</a:t>
            </a:r>
          </a:p>
        </p:txBody>
      </p:sp>
      <p:sp>
        <p:nvSpPr>
          <p:cNvPr id="3" name="Rectangle 2"/>
          <p:cNvSpPr/>
          <p:nvPr/>
        </p:nvSpPr>
        <p:spPr>
          <a:xfrm>
            <a:off x="219907" y="4251505"/>
            <a:ext cx="8704185" cy="584775"/>
          </a:xfrm>
          <a:prstGeom prst="rect">
            <a:avLst/>
          </a:prstGeom>
        </p:spPr>
        <p:txBody>
          <a:bodyPr wrap="square">
            <a:spAutoFit/>
          </a:bodyPr>
          <a:lstStyle/>
          <a:p>
            <a:r>
              <a:rPr lang="en-US" sz="1600" i="1" dirty="0">
                <a:solidFill>
                  <a:schemeClr val="bg1"/>
                </a:solidFill>
                <a:latin typeface="Times New Roman" panose="02020603050405020304" pitchFamily="18" charset="0"/>
                <a:cs typeface="Times New Roman" panose="02020603050405020304" pitchFamily="18" charset="0"/>
              </a:rPr>
              <a:t>Note: Artificial Intelligence is the superset of Machine Learning i.e. all the Machine Learning is Artificial Intelligence but not all the AI is Machine Learning.</a:t>
            </a:r>
          </a:p>
        </p:txBody>
      </p:sp>
      <p:sp>
        <p:nvSpPr>
          <p:cNvPr id="5" name="Rectangle 4"/>
          <p:cNvSpPr/>
          <p:nvPr/>
        </p:nvSpPr>
        <p:spPr>
          <a:xfrm>
            <a:off x="0" y="1197405"/>
            <a:ext cx="9144000" cy="615553"/>
          </a:xfrm>
          <a:prstGeom prst="rect">
            <a:avLst/>
          </a:prstGeom>
        </p:spPr>
        <p:txBody>
          <a:bodyPr wrap="square">
            <a:spAutoFit/>
          </a:bodyPr>
          <a:lstStyle/>
          <a:p>
            <a:pPr marL="285750" indent="-285750" algn="just">
              <a:buFont typeface="Wingdings" panose="05000000000000000000" pitchFamily="2" charset="2"/>
              <a:buChar char="v"/>
            </a:pPr>
            <a:r>
              <a:rPr lang="en-SG" sz="1700" dirty="0">
                <a:solidFill>
                  <a:schemeClr val="bg1"/>
                </a:solidFill>
                <a:latin typeface="Times New Roman" panose="02020603050405020304" pitchFamily="18" charset="0"/>
                <a:cs typeface="Times New Roman" panose="02020603050405020304" pitchFamily="18" charset="0"/>
              </a:rPr>
              <a:t>This is also applied towards speech and text synthesis. </a:t>
            </a:r>
          </a:p>
          <a:p>
            <a:pPr marL="285750" indent="-285750" algn="just">
              <a:buFont typeface="Wingdings" panose="05000000000000000000" pitchFamily="2" charset="2"/>
              <a:buChar char="v"/>
            </a:pPr>
            <a:r>
              <a:rPr lang="en-SG" sz="1700" dirty="0">
                <a:solidFill>
                  <a:schemeClr val="bg1"/>
                </a:solidFill>
                <a:latin typeface="Times New Roman" panose="02020603050405020304" pitchFamily="18" charset="0"/>
                <a:cs typeface="Times New Roman" panose="02020603050405020304" pitchFamily="18" charset="0"/>
              </a:rPr>
              <a:t>Therefore, Machine Learning has opened up a vast potential for data science applications.</a:t>
            </a:r>
          </a:p>
        </p:txBody>
      </p:sp>
    </p:spTree>
    <p:extLst>
      <p:ext uri="{BB962C8B-B14F-4D97-AF65-F5344CB8AC3E}">
        <p14:creationId xmlns:p14="http://schemas.microsoft.com/office/powerpoint/2010/main" val="109100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4375" y="1350110"/>
            <a:ext cx="7324725" cy="3162300"/>
          </a:xfrm>
          <a:prstGeom prst="rect">
            <a:avLst/>
          </a:prstGeom>
        </p:spPr>
      </p:pic>
    </p:spTree>
    <p:extLst>
      <p:ext uri="{BB962C8B-B14F-4D97-AF65-F5344CB8AC3E}">
        <p14:creationId xmlns:p14="http://schemas.microsoft.com/office/powerpoint/2010/main" val="3760345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555" y="1502815"/>
            <a:ext cx="8847740" cy="1969770"/>
          </a:xfrm>
          <a:prstGeom prst="rect">
            <a:avLst/>
          </a:prstGeom>
        </p:spPr>
        <p:txBody>
          <a:bodyPr wrap="square">
            <a:spAutoFit/>
          </a:bodyPr>
          <a:lstStyle/>
          <a:p>
            <a:r>
              <a:rPr lang="en-US" dirty="0">
                <a:solidFill>
                  <a:schemeClr val="bg1"/>
                </a:solidFill>
                <a:latin typeface="Georgia" panose="02040502050405020303" pitchFamily="18" charset="0"/>
              </a:rPr>
              <a:t>Machine Learning </a:t>
            </a:r>
            <a:r>
              <a:rPr lang="en-US" dirty="0" smtClean="0">
                <a:solidFill>
                  <a:schemeClr val="bg1"/>
                </a:solidFill>
                <a:latin typeface="Georgia" panose="02040502050405020303" pitchFamily="18" charset="0"/>
              </a:rPr>
              <a:t>example</a:t>
            </a:r>
          </a:p>
          <a:p>
            <a:endParaRPr lang="en-US" dirty="0">
              <a:solidFill>
                <a:schemeClr val="bg1"/>
              </a:solidFill>
              <a:latin typeface="Georgia" panose="02040502050405020303" pitchFamily="18" charset="0"/>
            </a:endParaRPr>
          </a:p>
          <a:p>
            <a:r>
              <a:rPr lang="en-US" dirty="0" smtClean="0">
                <a:solidFill>
                  <a:schemeClr val="bg1"/>
                </a:solidFill>
                <a:latin typeface="Georgia" panose="02040502050405020303" pitchFamily="18" charset="0"/>
              </a:rPr>
              <a:t> </a:t>
            </a:r>
            <a:r>
              <a:rPr lang="en-US" sz="1700" dirty="0">
                <a:solidFill>
                  <a:schemeClr val="bg1"/>
                </a:solidFill>
                <a:latin typeface="Georgia" panose="02040502050405020303" pitchFamily="18" charset="0"/>
              </a:rPr>
              <a:t>– Google is able to provide you with appropriate search results based on browsing habits. </a:t>
            </a:r>
            <a:endParaRPr lang="en-US" sz="1700" dirty="0" smtClean="0">
              <a:solidFill>
                <a:schemeClr val="bg1"/>
              </a:solidFill>
              <a:latin typeface="Georgia" panose="02040502050405020303" pitchFamily="18" charset="0"/>
            </a:endParaRPr>
          </a:p>
          <a:p>
            <a:endParaRPr lang="en-US" sz="1700" dirty="0">
              <a:solidFill>
                <a:schemeClr val="bg1"/>
              </a:solidFill>
              <a:latin typeface="Georgia" panose="02040502050405020303" pitchFamily="18" charset="0"/>
            </a:endParaRPr>
          </a:p>
          <a:p>
            <a:r>
              <a:rPr lang="en-US" sz="1700" dirty="0">
                <a:solidFill>
                  <a:schemeClr val="bg1"/>
                </a:solidFill>
                <a:latin typeface="Georgia" panose="02040502050405020303" pitchFamily="18" charset="0"/>
              </a:rPr>
              <a:t> – </a:t>
            </a:r>
            <a:r>
              <a:rPr lang="en-US" sz="1700" dirty="0" smtClean="0">
                <a:solidFill>
                  <a:schemeClr val="bg1"/>
                </a:solidFill>
                <a:latin typeface="Georgia" panose="02040502050405020303" pitchFamily="18" charset="0"/>
              </a:rPr>
              <a:t>Similarly</a:t>
            </a:r>
            <a:r>
              <a:rPr lang="en-US" sz="1700" dirty="0">
                <a:solidFill>
                  <a:schemeClr val="bg1"/>
                </a:solidFill>
                <a:latin typeface="Georgia" panose="02040502050405020303" pitchFamily="18" charset="0"/>
              </a:rPr>
              <a:t>, Netflix is capable of recommending the films or shows that you would want to watch based on the machine learning algorithms that perform predictions based on your watch history.</a:t>
            </a:r>
            <a:endParaRPr lang="en-US" sz="1700" dirty="0">
              <a:solidFill>
                <a:schemeClr val="bg1"/>
              </a:solidFill>
            </a:endParaRPr>
          </a:p>
        </p:txBody>
      </p:sp>
    </p:spTree>
    <p:extLst>
      <p:ext uri="{BB962C8B-B14F-4D97-AF65-F5344CB8AC3E}">
        <p14:creationId xmlns:p14="http://schemas.microsoft.com/office/powerpoint/2010/main" val="2716062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795" y="281175"/>
            <a:ext cx="4720972" cy="461665"/>
          </a:xfrm>
          <a:prstGeom prst="rect">
            <a:avLst/>
          </a:prstGeom>
        </p:spPr>
        <p:txBody>
          <a:bodyPr wrap="none">
            <a:spAutoFit/>
          </a:bodyPr>
          <a:lstStyle/>
          <a:p>
            <a:pPr lvl="0" algn="ctr" fontAlgn="base"/>
            <a:r>
              <a:rPr lang="en-SG" sz="2400" b="1" dirty="0" smtClean="0">
                <a:solidFill>
                  <a:srgbClr val="0070C0"/>
                </a:solidFill>
                <a:latin typeface="Times New Roman" panose="02020603050405020304" pitchFamily="18" charset="0"/>
                <a:cs typeface="Times New Roman" panose="02020603050405020304" pitchFamily="18" charset="0"/>
              </a:rPr>
              <a:t>Machine Learning - </a:t>
            </a:r>
            <a:r>
              <a:rPr lang="en-SG" sz="2400" b="1" dirty="0">
                <a:solidFill>
                  <a:srgbClr val="0070C0"/>
                </a:solidFill>
                <a:latin typeface="Times New Roman" panose="02020603050405020304" pitchFamily="18" charset="0"/>
                <a:cs typeface="Times New Roman" panose="02020603050405020304" pitchFamily="18" charset="0"/>
              </a:rPr>
              <a:t>Terminologies</a:t>
            </a:r>
            <a:endParaRPr lang="en-SG" sz="2400" dirty="0">
              <a:solidFill>
                <a:srgbClr val="0070C0"/>
              </a:solidFill>
              <a:latin typeface="Times New Roman" panose="02020603050405020304" pitchFamily="18" charset="0"/>
              <a:cs typeface="Times New Roman" panose="02020603050405020304" pitchFamily="18" charset="0"/>
            </a:endParaRPr>
          </a:p>
        </p:txBody>
      </p:sp>
      <p:sp>
        <p:nvSpPr>
          <p:cNvPr id="3" name="Rectangle 2"/>
          <p:cNvSpPr/>
          <p:nvPr/>
        </p:nvSpPr>
        <p:spPr>
          <a:xfrm>
            <a:off x="1" y="1197405"/>
            <a:ext cx="9143999" cy="3493264"/>
          </a:xfrm>
          <a:prstGeom prst="rect">
            <a:avLst/>
          </a:prstGeom>
        </p:spPr>
        <p:txBody>
          <a:bodyPr wrap="square">
            <a:spAutoFit/>
          </a:bodyPr>
          <a:lstStyle/>
          <a:p>
            <a:pPr marL="285750" indent="-285750" algn="just" fontAlgn="base">
              <a:buFont typeface="Wingdings" panose="05000000000000000000" pitchFamily="2" charset="2"/>
              <a:buChar char="v"/>
            </a:pPr>
            <a:r>
              <a:rPr lang="en-SG" sz="1700" b="1" dirty="0" smtClean="0">
                <a:solidFill>
                  <a:schemeClr val="bg1"/>
                </a:solidFill>
                <a:latin typeface="Times New Roman" panose="02020603050405020304" pitchFamily="18" charset="0"/>
                <a:cs typeface="Times New Roman" panose="02020603050405020304" pitchFamily="18" charset="0"/>
              </a:rPr>
              <a:t>Model </a:t>
            </a:r>
          </a:p>
          <a:p>
            <a:pPr algn="just" fontAlgn="base"/>
            <a:endParaRPr lang="en-SG" sz="1700" b="1" dirty="0" smtClean="0">
              <a:solidFill>
                <a:schemeClr val="bg1"/>
              </a:solidFill>
              <a:latin typeface="Times New Roman" panose="02020603050405020304" pitchFamily="18" charset="0"/>
              <a:cs typeface="Times New Roman" panose="02020603050405020304" pitchFamily="18" charset="0"/>
            </a:endParaRPr>
          </a:p>
          <a:p>
            <a:pPr algn="just" fontAlgn="base"/>
            <a:r>
              <a:rPr lang="en-SG" sz="1700" dirty="0" smtClean="0">
                <a:solidFill>
                  <a:schemeClr val="bg1"/>
                </a:solidFill>
                <a:latin typeface="Times New Roman" panose="02020603050405020304" pitchFamily="18" charset="0"/>
                <a:cs typeface="Times New Roman" panose="02020603050405020304" pitchFamily="18" charset="0"/>
              </a:rPr>
              <a:t>A </a:t>
            </a:r>
            <a:r>
              <a:rPr lang="en-SG" sz="1700" dirty="0">
                <a:solidFill>
                  <a:schemeClr val="bg1"/>
                </a:solidFill>
                <a:latin typeface="Times New Roman" panose="02020603050405020304" pitchFamily="18" charset="0"/>
                <a:cs typeface="Times New Roman" panose="02020603050405020304" pitchFamily="18" charset="0"/>
              </a:rPr>
              <a:t>model is a </a:t>
            </a:r>
            <a:r>
              <a:rPr lang="en-SG" sz="1700" b="1" dirty="0">
                <a:solidFill>
                  <a:schemeClr val="accent2">
                    <a:lumMod val="60000"/>
                    <a:lumOff val="40000"/>
                  </a:schemeClr>
                </a:solidFill>
                <a:latin typeface="Times New Roman" panose="02020603050405020304" pitchFamily="18" charset="0"/>
                <a:cs typeface="Times New Roman" panose="02020603050405020304" pitchFamily="18" charset="0"/>
              </a:rPr>
              <a:t>specific representation</a:t>
            </a:r>
            <a:r>
              <a:rPr lang="en-SG" sz="1700" dirty="0">
                <a:solidFill>
                  <a:schemeClr val="bg1"/>
                </a:solidFill>
                <a:latin typeface="Times New Roman" panose="02020603050405020304" pitchFamily="18" charset="0"/>
                <a:cs typeface="Times New Roman" panose="02020603050405020304" pitchFamily="18" charset="0"/>
              </a:rPr>
              <a:t> learned from data by applying some machine learning algorithm. A model is also called </a:t>
            </a:r>
            <a:r>
              <a:rPr lang="en-SG" sz="1700" b="1" dirty="0">
                <a:solidFill>
                  <a:schemeClr val="accent2">
                    <a:lumMod val="60000"/>
                    <a:lumOff val="40000"/>
                  </a:schemeClr>
                </a:solidFill>
                <a:latin typeface="Times New Roman" panose="02020603050405020304" pitchFamily="18" charset="0"/>
                <a:cs typeface="Times New Roman" panose="02020603050405020304" pitchFamily="18" charset="0"/>
              </a:rPr>
              <a:t>hypothesis</a:t>
            </a:r>
            <a:r>
              <a:rPr lang="en-SG" sz="1700" dirty="0" smtClean="0">
                <a:solidFill>
                  <a:schemeClr val="bg1"/>
                </a:solidFill>
                <a:latin typeface="Times New Roman" panose="02020603050405020304" pitchFamily="18" charset="0"/>
                <a:cs typeface="Times New Roman" panose="02020603050405020304" pitchFamily="18" charset="0"/>
              </a:rPr>
              <a:t>.</a:t>
            </a:r>
          </a:p>
          <a:p>
            <a:pPr algn="just" fontAlgn="base"/>
            <a:endParaRPr lang="en-SG" sz="1700" dirty="0">
              <a:solidFill>
                <a:schemeClr val="bg1"/>
              </a:solidFill>
              <a:latin typeface="Times New Roman" panose="02020603050405020304" pitchFamily="18" charset="0"/>
              <a:cs typeface="Times New Roman" panose="02020603050405020304" pitchFamily="18" charset="0"/>
            </a:endParaRPr>
          </a:p>
          <a:p>
            <a:pPr algn="just" fontAlgn="base"/>
            <a:endParaRPr lang="en-SG" sz="1700" dirty="0" smtClean="0">
              <a:solidFill>
                <a:schemeClr val="bg1"/>
              </a:solidFill>
              <a:latin typeface="Times New Roman" panose="02020603050405020304" pitchFamily="18" charset="0"/>
              <a:cs typeface="Times New Roman" panose="02020603050405020304" pitchFamily="18" charset="0"/>
            </a:endParaRPr>
          </a:p>
          <a:p>
            <a:pPr marL="285750" indent="-285750" algn="just" fontAlgn="base">
              <a:buFont typeface="Wingdings" panose="05000000000000000000" pitchFamily="2" charset="2"/>
              <a:buChar char="v"/>
            </a:pPr>
            <a:r>
              <a:rPr lang="en-SG" sz="1700" b="1" dirty="0" smtClean="0">
                <a:solidFill>
                  <a:schemeClr val="bg1"/>
                </a:solidFill>
                <a:latin typeface="Times New Roman" panose="02020603050405020304" pitchFamily="18" charset="0"/>
                <a:cs typeface="Times New Roman" panose="02020603050405020304" pitchFamily="18" charset="0"/>
              </a:rPr>
              <a:t>Feature </a:t>
            </a:r>
          </a:p>
          <a:p>
            <a:pPr algn="just" fontAlgn="base"/>
            <a:endParaRPr lang="en-SG" sz="1700" b="1" dirty="0" smtClean="0">
              <a:solidFill>
                <a:schemeClr val="bg1"/>
              </a:solidFill>
              <a:latin typeface="Times New Roman" panose="02020603050405020304" pitchFamily="18" charset="0"/>
              <a:cs typeface="Times New Roman" panose="02020603050405020304" pitchFamily="18" charset="0"/>
            </a:endParaRPr>
          </a:p>
          <a:p>
            <a:pPr algn="just" fontAlgn="base"/>
            <a:r>
              <a:rPr lang="en-SG" sz="1700" dirty="0" smtClean="0">
                <a:solidFill>
                  <a:schemeClr val="bg1"/>
                </a:solidFill>
                <a:latin typeface="Times New Roman" panose="02020603050405020304" pitchFamily="18" charset="0"/>
                <a:cs typeface="Times New Roman" panose="02020603050405020304" pitchFamily="18" charset="0"/>
              </a:rPr>
              <a:t>A </a:t>
            </a:r>
            <a:r>
              <a:rPr lang="en-SG" sz="1700" dirty="0">
                <a:solidFill>
                  <a:schemeClr val="bg1"/>
                </a:solidFill>
                <a:latin typeface="Times New Roman" panose="02020603050405020304" pitchFamily="18" charset="0"/>
                <a:cs typeface="Times New Roman" panose="02020603050405020304" pitchFamily="18" charset="0"/>
              </a:rPr>
              <a:t>feature is an individual measurable property of our data. A set of numeric features can be conveniently described by a </a:t>
            </a:r>
            <a:r>
              <a:rPr lang="en-SG" sz="1700" b="1" dirty="0">
                <a:solidFill>
                  <a:schemeClr val="bg1"/>
                </a:solidFill>
                <a:latin typeface="Times New Roman" panose="02020603050405020304" pitchFamily="18" charset="0"/>
                <a:cs typeface="Times New Roman" panose="02020603050405020304" pitchFamily="18" charset="0"/>
              </a:rPr>
              <a:t>feature vector</a:t>
            </a:r>
            <a:r>
              <a:rPr lang="en-SG" sz="1700" dirty="0">
                <a:solidFill>
                  <a:schemeClr val="bg1"/>
                </a:solidFill>
                <a:latin typeface="Times New Roman" panose="02020603050405020304" pitchFamily="18" charset="0"/>
                <a:cs typeface="Times New Roman" panose="02020603050405020304" pitchFamily="18" charset="0"/>
              </a:rPr>
              <a:t>. Feature vectors are fed as input to the model. For example, in order to predict a fruit, there may be features like color, smell, taste, </a:t>
            </a:r>
            <a:r>
              <a:rPr lang="en-SG" sz="1700" b="1" dirty="0">
                <a:solidFill>
                  <a:schemeClr val="bg1"/>
                </a:solidFill>
                <a:latin typeface="Times New Roman" panose="02020603050405020304" pitchFamily="18" charset="0"/>
                <a:cs typeface="Times New Roman" panose="02020603050405020304" pitchFamily="18" charset="0"/>
              </a:rPr>
              <a:t>etc.</a:t>
            </a:r>
            <a:r>
              <a:rPr lang="en-SG" sz="1700" dirty="0">
                <a:solidFill>
                  <a:schemeClr val="bg1"/>
                </a:solidFill>
                <a:latin typeface="Times New Roman" panose="02020603050405020304" pitchFamily="18" charset="0"/>
                <a:cs typeface="Times New Roman" panose="02020603050405020304" pitchFamily="18" charset="0"/>
              </a:rPr>
              <a:t/>
            </a:r>
            <a:br>
              <a:rPr lang="en-SG" sz="1700" dirty="0">
                <a:solidFill>
                  <a:schemeClr val="bg1"/>
                </a:solidFill>
                <a:latin typeface="Times New Roman" panose="02020603050405020304" pitchFamily="18" charset="0"/>
                <a:cs typeface="Times New Roman" panose="02020603050405020304" pitchFamily="18" charset="0"/>
              </a:rPr>
            </a:br>
            <a:r>
              <a:rPr lang="en-SG" sz="1700" b="1" dirty="0">
                <a:solidFill>
                  <a:schemeClr val="bg1"/>
                </a:solidFill>
                <a:latin typeface="Times New Roman" panose="02020603050405020304" pitchFamily="18" charset="0"/>
                <a:cs typeface="Times New Roman" panose="02020603050405020304" pitchFamily="18" charset="0"/>
              </a:rPr>
              <a:t>Note:</a:t>
            </a:r>
            <a:r>
              <a:rPr lang="en-SG" sz="1700" dirty="0">
                <a:solidFill>
                  <a:schemeClr val="bg1"/>
                </a:solidFill>
                <a:latin typeface="Times New Roman" panose="02020603050405020304" pitchFamily="18" charset="0"/>
                <a:cs typeface="Times New Roman" panose="02020603050405020304" pitchFamily="18" charset="0"/>
              </a:rPr>
              <a:t> Choosing informative, discriminating and independent features is a crucial step for effective algorithms. We generally employ a </a:t>
            </a:r>
            <a:r>
              <a:rPr lang="en-SG" sz="1700" b="1" dirty="0">
                <a:solidFill>
                  <a:schemeClr val="accent2">
                    <a:lumMod val="60000"/>
                    <a:lumOff val="40000"/>
                  </a:schemeClr>
                </a:solidFill>
                <a:latin typeface="Times New Roman" panose="02020603050405020304" pitchFamily="18" charset="0"/>
                <a:cs typeface="Times New Roman" panose="02020603050405020304" pitchFamily="18" charset="0"/>
              </a:rPr>
              <a:t>feature extractor</a:t>
            </a:r>
            <a:r>
              <a:rPr lang="en-SG" sz="1700" dirty="0">
                <a:solidFill>
                  <a:schemeClr val="accent2"/>
                </a:solidFill>
                <a:latin typeface="Times New Roman" panose="02020603050405020304" pitchFamily="18" charset="0"/>
                <a:cs typeface="Times New Roman" panose="02020603050405020304" pitchFamily="18" charset="0"/>
              </a:rPr>
              <a:t> </a:t>
            </a:r>
            <a:r>
              <a:rPr lang="en-SG" sz="1700" dirty="0">
                <a:solidFill>
                  <a:schemeClr val="bg1"/>
                </a:solidFill>
                <a:latin typeface="Times New Roman" panose="02020603050405020304" pitchFamily="18" charset="0"/>
                <a:cs typeface="Times New Roman" panose="02020603050405020304" pitchFamily="18" charset="0"/>
              </a:rPr>
              <a:t>to extract the relevant features from the raw data</a:t>
            </a:r>
            <a:r>
              <a:rPr lang="en-SG" sz="1700" dirty="0" smtClean="0">
                <a:solidFill>
                  <a:schemeClr val="bg1"/>
                </a:solidFill>
                <a:latin typeface="Times New Roman" panose="02020603050405020304" pitchFamily="18" charset="0"/>
                <a:cs typeface="Times New Roman" panose="02020603050405020304" pitchFamily="18" charset="0"/>
              </a:rPr>
              <a:t>.</a:t>
            </a:r>
            <a:endParaRPr lang="en-SG" sz="17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1379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1995"/>
            <a:ext cx="9144000" cy="4047262"/>
          </a:xfrm>
          <a:prstGeom prst="rect">
            <a:avLst/>
          </a:prstGeom>
        </p:spPr>
        <p:txBody>
          <a:bodyPr wrap="square">
            <a:spAutoFit/>
          </a:bodyPr>
          <a:lstStyle/>
          <a:p>
            <a:pPr fontAlgn="base">
              <a:buFont typeface="Arial" panose="020B0604020202020204" pitchFamily="34" charset="0"/>
              <a:buChar char="•"/>
            </a:pPr>
            <a:endParaRPr lang="en-SG" dirty="0">
              <a:solidFill>
                <a:schemeClr val="bg1"/>
              </a:solidFill>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endParaRPr lang="en-SG" dirty="0">
              <a:solidFill>
                <a:schemeClr val="bg1"/>
              </a:solidFill>
              <a:latin typeface="Times New Roman" panose="02020603050405020304" pitchFamily="18" charset="0"/>
              <a:cs typeface="Times New Roman" panose="02020603050405020304" pitchFamily="18" charset="0"/>
            </a:endParaRPr>
          </a:p>
          <a:p>
            <a:pPr marL="285750" indent="-285750" fontAlgn="base">
              <a:buFont typeface="Wingdings" panose="05000000000000000000" pitchFamily="2" charset="2"/>
              <a:buChar char="v"/>
            </a:pPr>
            <a:r>
              <a:rPr lang="en-SG" sz="1700" b="1" dirty="0">
                <a:solidFill>
                  <a:schemeClr val="bg1"/>
                </a:solidFill>
                <a:latin typeface="Times New Roman" panose="02020603050405020304" pitchFamily="18" charset="0"/>
                <a:cs typeface="Times New Roman" panose="02020603050405020304" pitchFamily="18" charset="0"/>
              </a:rPr>
              <a:t>Target (Label)</a:t>
            </a:r>
            <a:r>
              <a:rPr lang="en-SG" sz="1700" dirty="0">
                <a:solidFill>
                  <a:schemeClr val="bg1"/>
                </a:solidFill>
                <a:latin typeface="Times New Roman" panose="02020603050405020304" pitchFamily="18" charset="0"/>
                <a:cs typeface="Times New Roman" panose="02020603050405020304" pitchFamily="18" charset="0"/>
              </a:rPr>
              <a:t/>
            </a:r>
            <a:br>
              <a:rPr lang="en-SG" sz="1700" dirty="0">
                <a:solidFill>
                  <a:schemeClr val="bg1"/>
                </a:solidFill>
                <a:latin typeface="Times New Roman" panose="02020603050405020304" pitchFamily="18" charset="0"/>
                <a:cs typeface="Times New Roman" panose="02020603050405020304" pitchFamily="18" charset="0"/>
              </a:rPr>
            </a:br>
            <a:r>
              <a:rPr lang="en-SG" sz="1700" dirty="0">
                <a:solidFill>
                  <a:schemeClr val="bg1"/>
                </a:solidFill>
                <a:latin typeface="Times New Roman" panose="02020603050405020304" pitchFamily="18" charset="0"/>
                <a:cs typeface="Times New Roman" panose="02020603050405020304" pitchFamily="18" charset="0"/>
              </a:rPr>
              <a:t>A target variable or label is the value</a:t>
            </a:r>
            <a:r>
              <a:rPr lang="en-SG" sz="1700" dirty="0" smtClean="0">
                <a:solidFill>
                  <a:schemeClr val="bg1"/>
                </a:solidFill>
                <a:latin typeface="Times New Roman" panose="02020603050405020304" pitchFamily="18" charset="0"/>
                <a:cs typeface="Times New Roman" panose="02020603050405020304" pitchFamily="18" charset="0"/>
              </a:rPr>
              <a:t> </a:t>
            </a:r>
            <a:r>
              <a:rPr lang="en-SG" sz="1700" dirty="0">
                <a:solidFill>
                  <a:schemeClr val="bg1"/>
                </a:solidFill>
                <a:latin typeface="Times New Roman" panose="02020603050405020304" pitchFamily="18" charset="0"/>
                <a:cs typeface="Times New Roman" panose="02020603050405020304" pitchFamily="18" charset="0"/>
              </a:rPr>
              <a:t>to be predicted by our model. For the fruit example discussed in the features section, the label with each set of input would be the name of the fruit like apple, orange, banana, etc.</a:t>
            </a:r>
          </a:p>
          <a:p>
            <a:pPr algn="just" fontAlgn="base"/>
            <a:endParaRPr lang="en-SG" sz="1700" dirty="0" smtClean="0">
              <a:solidFill>
                <a:schemeClr val="bg1"/>
              </a:solidFill>
              <a:latin typeface="Times New Roman" panose="02020603050405020304" pitchFamily="18" charset="0"/>
              <a:cs typeface="Times New Roman" panose="02020603050405020304" pitchFamily="18" charset="0"/>
            </a:endParaRPr>
          </a:p>
          <a:p>
            <a:pPr marL="285750" indent="-285750" algn="just" fontAlgn="base">
              <a:buFont typeface="Wingdings" panose="05000000000000000000" pitchFamily="2" charset="2"/>
              <a:buChar char="v"/>
            </a:pPr>
            <a:r>
              <a:rPr lang="en-SG" sz="1700" b="1" dirty="0">
                <a:solidFill>
                  <a:schemeClr val="bg1"/>
                </a:solidFill>
                <a:latin typeface="Times New Roman" panose="02020603050405020304" pitchFamily="18" charset="0"/>
                <a:cs typeface="Times New Roman" panose="02020603050405020304" pitchFamily="18" charset="0"/>
              </a:rPr>
              <a:t>Training</a:t>
            </a:r>
            <a:endParaRPr lang="en-SG" sz="1700" dirty="0">
              <a:solidFill>
                <a:schemeClr val="bg1"/>
              </a:solidFill>
              <a:latin typeface="Times New Roman" panose="02020603050405020304" pitchFamily="18" charset="0"/>
              <a:cs typeface="Times New Roman" panose="02020603050405020304" pitchFamily="18" charset="0"/>
            </a:endParaRPr>
          </a:p>
          <a:p>
            <a:pPr marL="228600" algn="just" fontAlgn="base"/>
            <a:r>
              <a:rPr lang="en-SG" sz="1700" dirty="0" smtClean="0">
                <a:solidFill>
                  <a:schemeClr val="bg1"/>
                </a:solidFill>
                <a:latin typeface="Times New Roman" panose="02020603050405020304" pitchFamily="18" charset="0"/>
                <a:cs typeface="Times New Roman" panose="02020603050405020304" pitchFamily="18" charset="0"/>
              </a:rPr>
              <a:t>The </a:t>
            </a:r>
            <a:r>
              <a:rPr lang="en-SG" sz="1700" dirty="0">
                <a:solidFill>
                  <a:schemeClr val="bg1"/>
                </a:solidFill>
                <a:latin typeface="Times New Roman" panose="02020603050405020304" pitchFamily="18" charset="0"/>
                <a:cs typeface="Times New Roman" panose="02020603050405020304" pitchFamily="18" charset="0"/>
              </a:rPr>
              <a:t>idea is to give a set of inputs(features) and it’s expected outputs(labels), </a:t>
            </a:r>
            <a:r>
              <a:rPr lang="en-SG" sz="1700" dirty="0" smtClean="0">
                <a:solidFill>
                  <a:schemeClr val="bg1"/>
                </a:solidFill>
                <a:latin typeface="Times New Roman" panose="02020603050405020304" pitchFamily="18" charset="0"/>
                <a:cs typeface="Times New Roman" panose="02020603050405020304" pitchFamily="18" charset="0"/>
              </a:rPr>
              <a:t>ie the learning process which  find out all the existing relations in the supplied data. So </a:t>
            </a:r>
            <a:r>
              <a:rPr lang="en-SG" sz="1700" dirty="0">
                <a:solidFill>
                  <a:schemeClr val="bg1"/>
                </a:solidFill>
                <a:latin typeface="Times New Roman" panose="02020603050405020304" pitchFamily="18" charset="0"/>
                <a:cs typeface="Times New Roman" panose="02020603050405020304" pitchFamily="18" charset="0"/>
              </a:rPr>
              <a:t>after training, we will have a model (hypothesis) that will then map new data to one of the categories trained </a:t>
            </a:r>
            <a:r>
              <a:rPr lang="en-SG" sz="1700" dirty="0" smtClean="0">
                <a:solidFill>
                  <a:schemeClr val="bg1"/>
                </a:solidFill>
                <a:latin typeface="Times New Roman" panose="02020603050405020304" pitchFamily="18" charset="0"/>
                <a:cs typeface="Times New Roman" panose="02020603050405020304" pitchFamily="18" charset="0"/>
              </a:rPr>
              <a:t>on.</a:t>
            </a:r>
          </a:p>
          <a:p>
            <a:pPr marL="228600" algn="just" fontAlgn="base"/>
            <a:endParaRPr lang="en-SG" sz="1700" dirty="0" smtClean="0">
              <a:solidFill>
                <a:schemeClr val="bg1"/>
              </a:solidFill>
              <a:latin typeface="Times New Roman" panose="02020603050405020304" pitchFamily="18" charset="0"/>
              <a:cs typeface="Times New Roman" panose="02020603050405020304" pitchFamily="18" charset="0"/>
            </a:endParaRPr>
          </a:p>
          <a:p>
            <a:pPr marL="285750" indent="-285750" algn="just" fontAlgn="base">
              <a:buFont typeface="Wingdings" panose="05000000000000000000" pitchFamily="2" charset="2"/>
              <a:buChar char="v"/>
            </a:pPr>
            <a:r>
              <a:rPr lang="en-SG" sz="1700" b="1" dirty="0" smtClean="0">
                <a:solidFill>
                  <a:schemeClr val="bg1"/>
                </a:solidFill>
                <a:latin typeface="Times New Roman" panose="02020603050405020304" pitchFamily="18" charset="0"/>
                <a:cs typeface="Times New Roman" panose="02020603050405020304" pitchFamily="18" charset="0"/>
              </a:rPr>
              <a:t>Prediction </a:t>
            </a:r>
          </a:p>
          <a:p>
            <a:pPr marL="228600" algn="just" fontAlgn="base"/>
            <a:r>
              <a:rPr lang="en-SG" sz="1700" dirty="0" smtClean="0">
                <a:solidFill>
                  <a:schemeClr val="bg1"/>
                </a:solidFill>
                <a:latin typeface="Times New Roman" panose="02020603050405020304" pitchFamily="18" charset="0"/>
                <a:cs typeface="Times New Roman" panose="02020603050405020304" pitchFamily="18" charset="0"/>
              </a:rPr>
              <a:t>Once our model is ready, it can be fed a set of inputs to which it will provide a predicted output(label).</a:t>
            </a:r>
            <a:endParaRPr lang="en-SG" sz="17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3493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Slide Title</a:t>
            </a:r>
          </a:p>
        </p:txBody>
      </p:sp>
      <p:pic>
        <p:nvPicPr>
          <p:cNvPr id="3" name="Picture 2"/>
          <p:cNvPicPr>
            <a:picLocks noChangeAspect="1"/>
          </p:cNvPicPr>
          <p:nvPr/>
        </p:nvPicPr>
        <p:blipFill>
          <a:blip r:embed="rId2"/>
          <a:stretch>
            <a:fillRect/>
          </a:stretch>
        </p:blipFill>
        <p:spPr>
          <a:xfrm>
            <a:off x="-161855" y="0"/>
            <a:ext cx="9463302" cy="5388095"/>
          </a:xfrm>
          <a:prstGeom prst="rect">
            <a:avLst/>
          </a:prstGeom>
        </p:spPr>
      </p:pic>
    </p:spTree>
    <p:extLst>
      <p:ext uri="{BB962C8B-B14F-4D97-AF65-F5344CB8AC3E}">
        <p14:creationId xmlns:p14="http://schemas.microsoft.com/office/powerpoint/2010/main" val="1101633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1960</TotalTime>
  <Words>1495</Words>
  <Application>Microsoft Office PowerPoint</Application>
  <PresentationFormat>On-screen Show (16:9)</PresentationFormat>
  <Paragraphs>149</Paragraphs>
  <Slides>33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Courier New</vt:lpstr>
      <vt:lpstr>Dubai</vt:lpstr>
      <vt:lpstr>Georgia</vt:lpstr>
      <vt:lpstr>Times New Roman</vt:lpstr>
      <vt:lpstr>Wingdings</vt:lpstr>
      <vt:lpstr>Office Theme</vt:lpstr>
      <vt:lpstr>Introduction to Artificial Intelligence  </vt:lpstr>
      <vt:lpstr>Machine Learning </vt:lpstr>
      <vt:lpstr>PowerPoint Presentation</vt:lpstr>
      <vt:lpstr>PowerPoint Presentation</vt:lpstr>
      <vt:lpstr>PowerPoint Presentation</vt:lpstr>
      <vt:lpstr>PowerPoint Presentation</vt:lpstr>
      <vt:lpstr>PowerPoint Presentation</vt:lpstr>
      <vt:lpstr>PowerPoint Presentation</vt:lpstr>
      <vt:lpstr>Slide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john varghese</cp:lastModifiedBy>
  <cp:revision>293</cp:revision>
  <dcterms:created xsi:type="dcterms:W3CDTF">2013-08-21T19:17:07Z</dcterms:created>
  <dcterms:modified xsi:type="dcterms:W3CDTF">2020-07-23T15:54:01Z</dcterms:modified>
</cp:coreProperties>
</file>